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</p:sldMasterIdLst>
  <p:sldIdLst>
    <p:sldId id="256" r:id="rId13"/>
    <p:sldId id="257" r:id="rId14"/>
    <p:sldId id="260" r:id="rId15"/>
    <p:sldId id="262" r:id="rId16"/>
    <p:sldId id="263" r:id="rId17"/>
    <p:sldId id="264" r:id="rId18"/>
    <p:sldId id="265" r:id="rId19"/>
  </p:sldIdLst>
  <p:sldSz cx="9144000" cy="5143500" type="screen16x9"/>
  <p:notesSz cx="7102475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it-IT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7499278-12DB-4B83-A746-FDCA99E16D96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2DEC797A-087E-4443-8AF7-700D8B2C14AE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19FEDFC-C53E-4060-BB07-0A61B0208F12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940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27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77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22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331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904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531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08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C9B5FD9-A831-4BE2-9460-49145CBCC3D5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160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1252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1089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8CB1C4B-368D-47FA-A33E-DE1421CAD8C6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40E19F-FB97-4401-A179-39D008CA24C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7F45A17-0459-4679-BEFF-F8CBF2261C8F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9FF4E309-57AD-4088-90DD-5987359DE4AA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lstStyle/>
          <a:p>
            <a:fld id="{5E3748F7-D9E0-46CA-9D82-E932D1C54DE4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C51675A-C58D-474A-A7D6-975619DFC147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A84D8C59-91BC-4F4E-8D43-18B3CB040F6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buNone/>
            </a:pPr>
            <a:r>
              <a:rPr lang="it-IT" sz="52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1EAF5F0-6854-465B-BE1E-84B9F0428390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u="none" strike="noStrike">
                <a:solidFill>
                  <a:srgbClr val="000000"/>
                </a:solidFill>
                <a:uFillTx/>
                <a:latin typeface="Arial"/>
              </a:rPr>
              <a:t>Settimo livello struttura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6;p9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265680" y="1233000"/>
            <a:ext cx="4044960" cy="1482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7500" lnSpcReduction="19999"/>
          </a:bodyPr>
          <a:lstStyle/>
          <a:p>
            <a:pPr indent="0">
              <a:buNone/>
            </a:pPr>
            <a:r>
              <a:rPr lang="it-IT" sz="42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939560" y="723960"/>
            <a:ext cx="3836520" cy="369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85000"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Settimo livello struttura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sldNum" idx="10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5F105D3-4E02-4791-A14B-E8E3DB260E4D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body"/>
          </p:nvPr>
        </p:nvSpPr>
        <p:spPr>
          <a:xfrm>
            <a:off x="311760" y="4230720"/>
            <a:ext cx="5998320" cy="6048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Settimo livello struttura</a:t>
            </a:r>
          </a:p>
        </p:txBody>
      </p:sp>
      <p:sp>
        <p:nvSpPr>
          <p:cNvPr id="36" name="PlaceHolder 2"/>
          <p:cNvSpPr>
            <a:spLocks noGrp="1"/>
          </p:cNvSpPr>
          <p:nvPr>
            <p:ph type="sldNum" idx="1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3E673EC-2DFC-4FCC-9DA3-E89F55FFFA8F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E5C54-A6EC-4FAA-AEA7-9E8D4840DBD7}" type="datetimeFigureOut">
              <a:rPr lang="it-IT" smtClean="0"/>
              <a:t>31/01/2025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80795-E250-4482-98A7-2005FAB0A6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3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lnSpcReduction="9999"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it-IT" sz="12000" b="0" u="none" strike="noStrike">
                <a:solidFill>
                  <a:schemeClr val="dk1"/>
                </a:solidFill>
                <a:uFillTx/>
                <a:latin typeface="Arial"/>
                <a:ea typeface="Arial"/>
              </a:rPr>
              <a:t>xx%</a:t>
            </a:r>
            <a:endParaRPr lang="it-IT" sz="1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47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Settimo livello struttura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1252574-49B5-4596-9445-865F50E13DCA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BEA7C16-B6EA-4F53-BD64-2CE2B6C506C6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77500" lnSpcReduction="19999"/>
          </a:bodyPr>
          <a:lstStyle/>
          <a:p>
            <a:pPr indent="0">
              <a:buNone/>
            </a:pPr>
            <a:r>
              <a:rPr lang="it-IT" sz="36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10" name="PlaceHolder 2"/>
          <p:cNvSpPr>
            <a:spLocks noGrp="1"/>
          </p:cNvSpPr>
          <p:nvPr>
            <p:ph type="sldNum" idx="4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0E0CED2-A4C1-4E39-A99A-E06C20D67E53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/>
          <a:p>
            <a:pPr indent="0">
              <a:buNone/>
            </a:pPr>
            <a:r>
              <a:rPr lang="it-IT" sz="28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u="none" strike="noStrike">
                <a:solidFill>
                  <a:srgbClr val="000000"/>
                </a:solidFill>
                <a:uFillTx/>
                <a:latin typeface="Arial"/>
              </a:rPr>
              <a:t>Settimo livello struttura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sldNum" idx="5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29B565D-F4E9-4C39-9497-648D031D897A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/>
          <a:p>
            <a:pPr indent="0">
              <a:buNone/>
            </a:pPr>
            <a:r>
              <a:rPr lang="it-IT" sz="28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Settimo livello struttura</a:t>
            </a: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83228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400" b="0" u="none" strike="noStrike">
                <a:solidFill>
                  <a:srgbClr val="000000"/>
                </a:solidFill>
                <a:uFillTx/>
                <a:latin typeface="Arial"/>
              </a:rPr>
              <a:t>Settimo livello struttura</a:t>
            </a:r>
          </a:p>
        </p:txBody>
      </p:sp>
      <p:sp>
        <p:nvSpPr>
          <p:cNvPr id="19" name="PlaceHolder 4"/>
          <p:cNvSpPr>
            <a:spLocks noGrp="1"/>
          </p:cNvSpPr>
          <p:nvPr>
            <p:ph type="sldNum" idx="6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D3AD510-8014-4370-9B6B-4050979C842A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/>
          <a:p>
            <a:pPr indent="0">
              <a:buNone/>
            </a:pPr>
            <a:r>
              <a:rPr lang="it-IT" sz="28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24" name="PlaceHolder 2"/>
          <p:cNvSpPr>
            <a:spLocks noGrp="1"/>
          </p:cNvSpPr>
          <p:nvPr>
            <p:ph type="sldNum" idx="7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14306B9-432B-4C39-8FDB-46EFD37F7C3A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555480"/>
            <a:ext cx="2807640" cy="755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0000" lnSpcReduction="19999"/>
          </a:bodyPr>
          <a:lstStyle/>
          <a:p>
            <a:pPr indent="0">
              <a:buNone/>
            </a:pPr>
            <a:r>
              <a:rPr lang="it-IT" sz="24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311760" y="1389600"/>
            <a:ext cx="2807640" cy="3179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325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2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200" b="0" u="none" strike="noStrike">
                <a:solidFill>
                  <a:srgbClr val="000000"/>
                </a:solidFill>
                <a:uFillTx/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200" b="0" u="none" strike="noStrike">
                <a:solidFill>
                  <a:srgbClr val="000000"/>
                </a:solidFill>
                <a:uFillTx/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200" b="0" u="none" strike="noStrike">
                <a:solidFill>
                  <a:srgbClr val="000000"/>
                </a:solidFill>
                <a:uFillTx/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200" b="0" u="none" strike="noStrike">
                <a:solidFill>
                  <a:srgbClr val="000000"/>
                </a:solidFill>
                <a:uFillTx/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200" b="0" u="none" strike="noStrike">
                <a:solidFill>
                  <a:srgbClr val="000000"/>
                </a:solidFill>
                <a:uFillTx/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200" b="0" u="none" strike="noStrike">
                <a:solidFill>
                  <a:srgbClr val="000000"/>
                </a:solidFill>
                <a:uFillTx/>
                <a:latin typeface="Arial"/>
              </a:rPr>
              <a:t>Settimo livello struttura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sldNum" idx="8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F75EE64-55FF-4691-94A0-8DB89DF0B468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90320" y="450000"/>
            <a:ext cx="6367320" cy="409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/>
          <a:p>
            <a:pPr indent="0">
              <a:buNone/>
            </a:pPr>
            <a:r>
              <a:rPr lang="it-IT" sz="4800" b="0" u="none" strike="noStrike">
                <a:solidFill>
                  <a:srgbClr val="000000"/>
                </a:solidFill>
                <a:uFillTx/>
                <a:latin typeface="Arial"/>
              </a:rPr>
              <a:t>Fai clic per modificare il formato del testo del titolo</a:t>
            </a:r>
          </a:p>
        </p:txBody>
      </p:sp>
      <p:sp>
        <p:nvSpPr>
          <p:cNvPr id="30" name="PlaceHolder 2"/>
          <p:cNvSpPr>
            <a:spLocks noGrp="1"/>
          </p:cNvSpPr>
          <p:nvPr>
            <p:ph type="sldNum" idx="9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82B822B-4BE8-4CC3-B98D-2A16189C0770}" type="slidenum">
              <a:rPr lang="it" sz="1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‹N›</a:t>
            </a:fld>
            <a:endParaRPr lang="it-IT" sz="10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67;p14"/>
          <p:cNvSpPr/>
          <p:nvPr/>
        </p:nvSpPr>
        <p:spPr>
          <a:xfrm>
            <a:off x="0" y="-720"/>
            <a:ext cx="9143640" cy="734760"/>
          </a:xfrm>
          <a:prstGeom prst="rect">
            <a:avLst/>
          </a:prstGeom>
          <a:solidFill>
            <a:srgbClr val="CC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38" name="Google Shape;68;p14"/>
          <p:cNvPicPr/>
          <p:nvPr/>
        </p:nvPicPr>
        <p:blipFill>
          <a:blip r:embed="rId2">
            <a:alphaModFix amt="9000"/>
          </a:blip>
          <a:stretch/>
        </p:blipFill>
        <p:spPr>
          <a:xfrm>
            <a:off x="152280" y="76320"/>
            <a:ext cx="5990400" cy="581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9" name="Google Shape;73;p14"/>
          <p:cNvPicPr/>
          <p:nvPr/>
        </p:nvPicPr>
        <p:blipFill>
          <a:blip r:embed="rId3"/>
          <a:stretch/>
        </p:blipFill>
        <p:spPr>
          <a:xfrm>
            <a:off x="0" y="4488840"/>
            <a:ext cx="1828440" cy="65196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40" name="Google Shape;76;p14"/>
          <p:cNvCxnSpPr/>
          <p:nvPr/>
        </p:nvCxnSpPr>
        <p:spPr>
          <a:xfrm>
            <a:off x="152280" y="4488840"/>
            <a:ext cx="8866440" cy="360"/>
          </a:xfrm>
          <a:prstGeom prst="straightConnector1">
            <a:avLst/>
          </a:prstGeom>
          <a:ln w="9525">
            <a:solidFill>
              <a:srgbClr val="CCCCCC"/>
            </a:solidFill>
            <a:round/>
          </a:ln>
        </p:spPr>
      </p:cxnSp>
      <p:pic>
        <p:nvPicPr>
          <p:cNvPr id="41" name="Immagine 4"/>
          <p:cNvPicPr/>
          <p:nvPr/>
        </p:nvPicPr>
        <p:blipFill>
          <a:blip r:embed="rId4"/>
          <a:srcRect l="28304"/>
          <a:stretch/>
        </p:blipFill>
        <p:spPr>
          <a:xfrm>
            <a:off x="0" y="2160"/>
            <a:ext cx="9143640" cy="7876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2" name="Gruppo 8"/>
          <p:cNvGrpSpPr/>
          <p:nvPr/>
        </p:nvGrpSpPr>
        <p:grpSpPr>
          <a:xfrm>
            <a:off x="6161760" y="338400"/>
            <a:ext cx="2904120" cy="382680"/>
            <a:chOff x="6161760" y="338400"/>
            <a:chExt cx="2904120" cy="382680"/>
          </a:xfrm>
        </p:grpSpPr>
        <p:pic>
          <p:nvPicPr>
            <p:cNvPr id="43" name="Google Shape;62;p13"/>
            <p:cNvPicPr/>
            <p:nvPr/>
          </p:nvPicPr>
          <p:blipFill>
            <a:blip r:embed="rId2"/>
            <a:srcRect l="54441" r="22145"/>
            <a:stretch/>
          </p:blipFill>
          <p:spPr>
            <a:xfrm>
              <a:off x="8155440" y="343800"/>
              <a:ext cx="910440" cy="377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4" name="Google Shape;62;p13"/>
            <p:cNvPicPr/>
            <p:nvPr/>
          </p:nvPicPr>
          <p:blipFill>
            <a:blip r:embed="rId2"/>
            <a:srcRect l="54441" r="22145"/>
            <a:stretch/>
          </p:blipFill>
          <p:spPr>
            <a:xfrm flipH="1">
              <a:off x="6161760" y="343800"/>
              <a:ext cx="910440" cy="377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5" name="Google Shape;62;p13"/>
            <p:cNvPicPr/>
            <p:nvPr/>
          </p:nvPicPr>
          <p:blipFill>
            <a:blip r:embed="rId2"/>
            <a:srcRect l="54441" r="29270"/>
            <a:stretch/>
          </p:blipFill>
          <p:spPr>
            <a:xfrm>
              <a:off x="7571160" y="338400"/>
              <a:ext cx="633600" cy="37728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46" name="Google Shape;62;p13"/>
            <p:cNvPicPr/>
            <p:nvPr/>
          </p:nvPicPr>
          <p:blipFill>
            <a:blip r:embed="rId2"/>
            <a:srcRect l="54441" r="29270"/>
            <a:stretch/>
          </p:blipFill>
          <p:spPr>
            <a:xfrm flipH="1">
              <a:off x="7020720" y="338400"/>
              <a:ext cx="633600" cy="3772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49" name="Google Shape;60;p13"/>
          <p:cNvSpPr/>
          <p:nvPr/>
        </p:nvSpPr>
        <p:spPr>
          <a:xfrm>
            <a:off x="703440" y="4834080"/>
            <a:ext cx="3788280" cy="18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6080" bIns="4608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600" b="1" u="none" strike="noStrike">
                <a:solidFill>
                  <a:schemeClr val="dk1"/>
                </a:solidFill>
                <a:uFillTx/>
                <a:latin typeface="Arial"/>
                <a:ea typeface="Verdana"/>
              </a:rPr>
              <a:t>Direzione Mobilità Infrastrutture e Trasporto Pubblico Locale della Regione Toscana</a:t>
            </a:r>
            <a:endParaRPr lang="it-IT" sz="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Google Shape;70;p14"/>
          <p:cNvSpPr/>
          <p:nvPr/>
        </p:nvSpPr>
        <p:spPr>
          <a:xfrm>
            <a:off x="2880000" y="3719160"/>
            <a:ext cx="3522960" cy="51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100" b="1" u="none" strike="noStrike" dirty="0">
                <a:solidFill>
                  <a:srgbClr val="002060"/>
                </a:solidFill>
                <a:uFillTx/>
                <a:latin typeface="Maven Pro"/>
                <a:ea typeface="Arial"/>
              </a:rPr>
              <a:t>CONFERENZA</a:t>
            </a:r>
            <a:r>
              <a:rPr lang="it" sz="1100" b="1" u="none" strike="noStrike" dirty="0">
                <a:solidFill>
                  <a:srgbClr val="002060"/>
                </a:solidFill>
                <a:uFillTx/>
                <a:latin typeface="Maven Pro"/>
                <a:ea typeface="Arial"/>
              </a:rPr>
              <a:t> STAMPA</a:t>
            </a:r>
            <a:endParaRPr lang="it-IT" sz="1100" b="0" u="none" strike="noStrike" dirty="0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1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4064B99-DB80-460C-89F1-0D1C1E4C7D33}"/>
              </a:ext>
            </a:extLst>
          </p:cNvPr>
          <p:cNvSpPr/>
          <p:nvPr/>
        </p:nvSpPr>
        <p:spPr>
          <a:xfrm>
            <a:off x="868296" y="1763244"/>
            <a:ext cx="73997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/>
              <a:t>Il Sistema Tramviario dell’area Fiorentina ed Collegamento infrastrutturale metropolitano tra le città di Firenze e Prato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10"/>
          <p:cNvPicPr/>
          <p:nvPr/>
        </p:nvPicPr>
        <p:blipFill>
          <a:blip r:embed="rId2"/>
          <a:srcRect l="28304"/>
          <a:stretch/>
        </p:blipFill>
        <p:spPr>
          <a:xfrm>
            <a:off x="0" y="2160"/>
            <a:ext cx="9143640" cy="45468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2" name="Gruppo 1"/>
          <p:cNvGrpSpPr/>
          <p:nvPr/>
        </p:nvGrpSpPr>
        <p:grpSpPr>
          <a:xfrm>
            <a:off x="152280" y="4672080"/>
            <a:ext cx="8866080" cy="430560"/>
            <a:chOff x="152280" y="4672080"/>
            <a:chExt cx="8866080" cy="430560"/>
          </a:xfrm>
        </p:grpSpPr>
        <p:pic>
          <p:nvPicPr>
            <p:cNvPr id="53" name="Google Shape;73;p14"/>
            <p:cNvPicPr/>
            <p:nvPr/>
          </p:nvPicPr>
          <p:blipFill>
            <a:blip r:embed="rId3"/>
            <a:stretch/>
          </p:blipFill>
          <p:spPr>
            <a:xfrm>
              <a:off x="152280" y="4716360"/>
              <a:ext cx="1008360" cy="37944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54" name="Google Shape;76;p14"/>
            <p:cNvCxnSpPr/>
            <p:nvPr/>
          </p:nvCxnSpPr>
          <p:spPr>
            <a:xfrm>
              <a:off x="152280" y="4675680"/>
              <a:ext cx="8866440" cy="360"/>
            </a:xfrm>
            <a:prstGeom prst="straightConnector1">
              <a:avLst/>
            </a:prstGeom>
            <a:ln w="9525">
              <a:solidFill>
                <a:srgbClr val="CCCCCC"/>
              </a:solidFill>
              <a:round/>
            </a:ln>
          </p:spPr>
        </p:cxnSp>
        <p:grpSp>
          <p:nvGrpSpPr>
            <p:cNvPr id="55" name="Gruppo 15"/>
            <p:cNvGrpSpPr/>
            <p:nvPr/>
          </p:nvGrpSpPr>
          <p:grpSpPr>
            <a:xfrm>
              <a:off x="7109640" y="4717800"/>
              <a:ext cx="1852200" cy="259920"/>
              <a:chOff x="7109640" y="4717800"/>
              <a:chExt cx="1852200" cy="259920"/>
            </a:xfrm>
          </p:grpSpPr>
          <p:pic>
            <p:nvPicPr>
              <p:cNvPr id="56" name="Google Shape;72;p14"/>
              <p:cNvPicPr/>
              <p:nvPr/>
            </p:nvPicPr>
            <p:blipFill>
              <a:blip r:embed="rId4"/>
              <a:srcRect l="54737" t="-10216" r="22008"/>
              <a:stretch/>
            </p:blipFill>
            <p:spPr>
              <a:xfrm>
                <a:off x="8396640" y="4717800"/>
                <a:ext cx="565200" cy="2599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57" name="Google Shape;72;p14"/>
              <p:cNvPicPr/>
              <p:nvPr/>
            </p:nvPicPr>
            <p:blipFill>
              <a:blip r:embed="rId4"/>
              <a:srcRect l="54737" t="-5155" r="28938"/>
              <a:stretch/>
            </p:blipFill>
            <p:spPr>
              <a:xfrm>
                <a:off x="8019720" y="4729680"/>
                <a:ext cx="396720" cy="248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grpSp>
            <p:nvGrpSpPr>
              <p:cNvPr id="58" name="Gruppo 14"/>
              <p:cNvGrpSpPr/>
              <p:nvPr/>
            </p:nvGrpSpPr>
            <p:grpSpPr>
              <a:xfrm>
                <a:off x="7109640" y="4717800"/>
                <a:ext cx="942120" cy="259920"/>
                <a:chOff x="7109640" y="4717800"/>
                <a:chExt cx="942120" cy="259920"/>
              </a:xfrm>
            </p:grpSpPr>
            <p:pic>
              <p:nvPicPr>
                <p:cNvPr id="59" name="Google Shape;72;p14"/>
                <p:cNvPicPr/>
                <p:nvPr/>
              </p:nvPicPr>
              <p:blipFill>
                <a:blip r:embed="rId4"/>
                <a:srcRect l="54737" t="-10216" r="22008"/>
                <a:stretch/>
              </p:blipFill>
              <p:spPr>
                <a:xfrm flipH="1">
                  <a:off x="7109640" y="4717800"/>
                  <a:ext cx="565200" cy="25992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pic>
              <p:nvPicPr>
                <p:cNvPr id="60" name="Google Shape;72;p14"/>
                <p:cNvPicPr/>
                <p:nvPr/>
              </p:nvPicPr>
              <p:blipFill>
                <a:blip r:embed="rId4"/>
                <a:srcRect l="54737" t="-5155" r="28938"/>
                <a:stretch/>
              </p:blipFill>
              <p:spPr>
                <a:xfrm flipH="1">
                  <a:off x="7655040" y="4729680"/>
                  <a:ext cx="396720" cy="2480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</p:grpSp>
        </p:grpSp>
        <p:sp>
          <p:nvSpPr>
            <p:cNvPr id="61" name="Google Shape;58;p13"/>
            <p:cNvSpPr/>
            <p:nvPr/>
          </p:nvSpPr>
          <p:spPr>
            <a:xfrm>
              <a:off x="2049480" y="4672080"/>
              <a:ext cx="4786920" cy="425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800" b="0" u="none" strike="noStrike">
                  <a:solidFill>
                    <a:srgbClr val="C00000"/>
                  </a:solidFill>
                  <a:uFillTx/>
                  <a:latin typeface="Maven Pro"/>
                  <a:ea typeface="Maven Pro"/>
                </a:rPr>
                <a:t>COLLEGAMENTO INFRASTRUTTURALE METROPOLITANO TRA LE CITTÀ DI FIRENZE E PRATO</a:t>
              </a:r>
              <a:endParaRPr lang="it-IT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62" name="Google Shape;58;p13"/>
            <p:cNvSpPr/>
            <p:nvPr/>
          </p:nvSpPr>
          <p:spPr>
            <a:xfrm>
              <a:off x="2790000" y="4797000"/>
              <a:ext cx="3273480" cy="305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6680" bIns="76680"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000" b="0" u="none" strike="noStrike">
                  <a:solidFill>
                    <a:srgbClr val="C00000"/>
                  </a:solidFill>
                  <a:uFillTx/>
                  <a:latin typeface="Maven Pro"/>
                  <a:ea typeface="Maven Pro"/>
                </a:rPr>
                <a:t>LOTTO FUNZIONALE PRATO - CAMPI BISENZIO</a:t>
              </a:r>
              <a:endParaRPr lang="it-IT" sz="10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65" name="Immagine 6"/>
          <p:cNvPicPr/>
          <p:nvPr/>
        </p:nvPicPr>
        <p:blipFill>
          <a:blip r:embed="rId5"/>
          <a:stretch/>
        </p:blipFill>
        <p:spPr>
          <a:xfrm>
            <a:off x="1755614" y="895320"/>
            <a:ext cx="4912200" cy="3707640"/>
          </a:xfrm>
          <a:prstGeom prst="rect">
            <a:avLst/>
          </a:prstGeom>
          <a:noFill/>
          <a:ln w="19050">
            <a:solidFill>
              <a:srgbClr val="002060"/>
            </a:solidFill>
            <a:round/>
          </a:ln>
        </p:spPr>
      </p:pic>
      <p:sp>
        <p:nvSpPr>
          <p:cNvPr id="66" name="Google Shape;69;p14"/>
          <p:cNvSpPr/>
          <p:nvPr/>
        </p:nvSpPr>
        <p:spPr>
          <a:xfrm>
            <a:off x="231120" y="21240"/>
            <a:ext cx="8865720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500" b="1" u="none" strike="noStrike" dirty="0">
                <a:solidFill>
                  <a:srgbClr val="FFFFFF"/>
                </a:solidFill>
                <a:uFillTx/>
                <a:latin typeface="Maven Pro"/>
                <a:ea typeface="Maven Pro"/>
              </a:rPr>
              <a:t>Collegamento infrastrutturale metropolitano tra le città di Firenze e Prato</a:t>
            </a:r>
            <a:endParaRPr lang="it-IT" sz="15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magine 10"/>
          <p:cNvPicPr/>
          <p:nvPr/>
        </p:nvPicPr>
        <p:blipFill>
          <a:blip r:embed="rId2"/>
          <a:srcRect l="28304"/>
          <a:stretch/>
        </p:blipFill>
        <p:spPr>
          <a:xfrm>
            <a:off x="0" y="2160"/>
            <a:ext cx="9143640" cy="454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3" name="CasellaDiTesto 1"/>
          <p:cNvSpPr/>
          <p:nvPr/>
        </p:nvSpPr>
        <p:spPr>
          <a:xfrm>
            <a:off x="2322360" y="494280"/>
            <a:ext cx="66394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u="none" strike="noStrike">
                <a:solidFill>
                  <a:srgbClr val="C00000"/>
                </a:solidFill>
                <a:uFillTx/>
                <a:latin typeface="Maven Pro"/>
                <a:ea typeface="Maven Pro"/>
              </a:rPr>
              <a:t>Dati infrastruttura e trasportistici</a:t>
            </a:r>
            <a:endParaRPr lang="it-IT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4" name="Gruppo 2"/>
          <p:cNvGrpSpPr/>
          <p:nvPr/>
        </p:nvGrpSpPr>
        <p:grpSpPr>
          <a:xfrm>
            <a:off x="152280" y="4672080"/>
            <a:ext cx="8866080" cy="430560"/>
            <a:chOff x="152280" y="4672080"/>
            <a:chExt cx="8866080" cy="430560"/>
          </a:xfrm>
        </p:grpSpPr>
        <p:pic>
          <p:nvPicPr>
            <p:cNvPr id="105" name="Google Shape;73;p14"/>
            <p:cNvPicPr/>
            <p:nvPr/>
          </p:nvPicPr>
          <p:blipFill>
            <a:blip r:embed="rId3"/>
            <a:stretch/>
          </p:blipFill>
          <p:spPr>
            <a:xfrm>
              <a:off x="152280" y="4716360"/>
              <a:ext cx="1008360" cy="379440"/>
            </a:xfrm>
            <a:prstGeom prst="rect">
              <a:avLst/>
            </a:prstGeom>
            <a:noFill/>
            <a:ln w="0">
              <a:noFill/>
            </a:ln>
          </p:spPr>
        </p:pic>
        <p:cxnSp>
          <p:nvCxnSpPr>
            <p:cNvPr id="106" name="Google Shape;76;p14"/>
            <p:cNvCxnSpPr/>
            <p:nvPr/>
          </p:nvCxnSpPr>
          <p:spPr>
            <a:xfrm>
              <a:off x="152280" y="4675680"/>
              <a:ext cx="8866440" cy="360"/>
            </a:xfrm>
            <a:prstGeom prst="straightConnector1">
              <a:avLst/>
            </a:prstGeom>
            <a:ln w="9525">
              <a:solidFill>
                <a:srgbClr val="CCCCCC"/>
              </a:solidFill>
              <a:round/>
            </a:ln>
          </p:spPr>
        </p:cxnSp>
        <p:grpSp>
          <p:nvGrpSpPr>
            <p:cNvPr id="107" name="Gruppo 6"/>
            <p:cNvGrpSpPr/>
            <p:nvPr/>
          </p:nvGrpSpPr>
          <p:grpSpPr>
            <a:xfrm>
              <a:off x="7109640" y="4717800"/>
              <a:ext cx="1852200" cy="259920"/>
              <a:chOff x="7109640" y="4717800"/>
              <a:chExt cx="1852200" cy="259920"/>
            </a:xfrm>
          </p:grpSpPr>
          <p:pic>
            <p:nvPicPr>
              <p:cNvPr id="108" name="Google Shape;72;p14"/>
              <p:cNvPicPr/>
              <p:nvPr/>
            </p:nvPicPr>
            <p:blipFill>
              <a:blip r:embed="rId4"/>
              <a:srcRect l="54737" t="-10216" r="22008"/>
              <a:stretch/>
            </p:blipFill>
            <p:spPr>
              <a:xfrm>
                <a:off x="8396640" y="4717800"/>
                <a:ext cx="565200" cy="2599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9" name="Google Shape;72;p14"/>
              <p:cNvPicPr/>
              <p:nvPr/>
            </p:nvPicPr>
            <p:blipFill>
              <a:blip r:embed="rId4"/>
              <a:srcRect l="54737" t="-5155" r="28938"/>
              <a:stretch/>
            </p:blipFill>
            <p:spPr>
              <a:xfrm>
                <a:off x="8019720" y="4729680"/>
                <a:ext cx="396720" cy="2480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grpSp>
            <p:nvGrpSpPr>
              <p:cNvPr id="110" name="Gruppo 19"/>
              <p:cNvGrpSpPr/>
              <p:nvPr/>
            </p:nvGrpSpPr>
            <p:grpSpPr>
              <a:xfrm>
                <a:off x="7109640" y="4717800"/>
                <a:ext cx="942120" cy="259920"/>
                <a:chOff x="7109640" y="4717800"/>
                <a:chExt cx="942120" cy="259920"/>
              </a:xfrm>
            </p:grpSpPr>
            <p:pic>
              <p:nvPicPr>
                <p:cNvPr id="111" name="Google Shape;72;p14"/>
                <p:cNvPicPr/>
                <p:nvPr/>
              </p:nvPicPr>
              <p:blipFill>
                <a:blip r:embed="rId4"/>
                <a:srcRect l="54737" t="-10216" r="22008"/>
                <a:stretch/>
              </p:blipFill>
              <p:spPr>
                <a:xfrm flipH="1">
                  <a:off x="7109640" y="4717800"/>
                  <a:ext cx="565200" cy="25992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  <p:pic>
              <p:nvPicPr>
                <p:cNvPr id="112" name="Google Shape;72;p14"/>
                <p:cNvPicPr/>
                <p:nvPr/>
              </p:nvPicPr>
              <p:blipFill>
                <a:blip r:embed="rId4"/>
                <a:srcRect l="54737" t="-5155" r="28938"/>
                <a:stretch/>
              </p:blipFill>
              <p:spPr>
                <a:xfrm flipH="1">
                  <a:off x="7655040" y="4729680"/>
                  <a:ext cx="396720" cy="248040"/>
                </a:xfrm>
                <a:prstGeom prst="rect">
                  <a:avLst/>
                </a:prstGeom>
                <a:noFill/>
                <a:ln w="0">
                  <a:noFill/>
                </a:ln>
              </p:spPr>
            </p:pic>
          </p:grpSp>
        </p:grpSp>
        <p:sp>
          <p:nvSpPr>
            <p:cNvPr id="113" name="Google Shape;58;p13"/>
            <p:cNvSpPr/>
            <p:nvPr/>
          </p:nvSpPr>
          <p:spPr>
            <a:xfrm>
              <a:off x="2049480" y="4672080"/>
              <a:ext cx="4786920" cy="425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800" b="0" u="none" strike="noStrike">
                  <a:solidFill>
                    <a:srgbClr val="C00000"/>
                  </a:solidFill>
                  <a:uFillTx/>
                  <a:latin typeface="Maven Pro"/>
                  <a:ea typeface="Maven Pro"/>
                </a:rPr>
                <a:t>COLLEGAMENTO INFRASTRUTTURALE METROPOLITANO TRA LE CITTÀ DI FIRENZE E PRATO</a:t>
              </a:r>
              <a:endParaRPr lang="it-IT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14" name="Google Shape;58;p13"/>
            <p:cNvSpPr/>
            <p:nvPr/>
          </p:nvSpPr>
          <p:spPr>
            <a:xfrm>
              <a:off x="2790000" y="4797000"/>
              <a:ext cx="3273480" cy="305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76680" bIns="76680"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it-IT" sz="1000" b="0" u="none" strike="noStrike">
                  <a:solidFill>
                    <a:srgbClr val="C00000"/>
                  </a:solidFill>
                  <a:uFillTx/>
                  <a:latin typeface="Maven Pro"/>
                  <a:ea typeface="Maven Pro"/>
                </a:rPr>
                <a:t>LOTTO FUNZIONALE PRATO - CAMPI BISENZIO</a:t>
              </a:r>
              <a:endParaRPr lang="it-IT" sz="10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15" name="CasellaDiTesto 12"/>
          <p:cNvSpPr/>
          <p:nvPr/>
        </p:nvSpPr>
        <p:spPr>
          <a:xfrm>
            <a:off x="2887560" y="1697040"/>
            <a:ext cx="3461040" cy="550800"/>
          </a:xfrm>
          <a:prstGeom prst="rect">
            <a:avLst/>
          </a:prstGeom>
          <a:solidFill>
            <a:srgbClr val="C00000">
              <a:alpha val="40000"/>
            </a:srgbClr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Aumentano le distanze tra fermata e fermata 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Aumenta la velocità di esercizio 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Diminuisce frequenza mezzi (da 4’ a 8’).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6" name="CasellaDiTesto 13"/>
          <p:cNvSpPr/>
          <p:nvPr/>
        </p:nvSpPr>
        <p:spPr>
          <a:xfrm>
            <a:off x="6372000" y="2279880"/>
            <a:ext cx="2729160" cy="1466640"/>
          </a:xfrm>
          <a:prstGeom prst="rect">
            <a:avLst/>
          </a:prstGeom>
          <a:solidFill>
            <a:srgbClr val="C00000">
              <a:alpha val="40000"/>
            </a:srgbClr>
          </a:solidFill>
          <a:ln w="31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Estensione della rete infrastrutturale: </a:t>
            </a: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8,3 km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Numero fermate: </a:t>
            </a: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13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Frequenza servizio: 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       4’ </a:t>
            </a: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urbano</a:t>
            </a: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 - 8’ </a:t>
            </a: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extraurbano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Offerta annua: 813 mila veic*km/anno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Passeggeri previsti nel giorno feriale medio: 71.124 pass/giorno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Domanda annua: 21,3 mln pass/anno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7" name="CasellaDiTesto 17"/>
          <p:cNvSpPr/>
          <p:nvPr/>
        </p:nvSpPr>
        <p:spPr>
          <a:xfrm>
            <a:off x="3297960" y="2547720"/>
            <a:ext cx="2666520" cy="336600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6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IL TRAM VELOCE</a:t>
            </a:r>
            <a:endParaRPr lang="it-IT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8" name="Freccia in giù 23"/>
          <p:cNvSpPr/>
          <p:nvPr/>
        </p:nvSpPr>
        <p:spPr>
          <a:xfrm>
            <a:off x="4297320" y="2274480"/>
            <a:ext cx="699120" cy="243000"/>
          </a:xfrm>
          <a:prstGeom prst="downArrow">
            <a:avLst>
              <a:gd name="adj1" fmla="val 50000"/>
              <a:gd name="adj2" fmla="val 81299"/>
            </a:avLst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it-IT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  <p:sp>
        <p:nvSpPr>
          <p:cNvPr id="119" name="Rectangle 2"/>
          <p:cNvSpPr/>
          <p:nvPr/>
        </p:nvSpPr>
        <p:spPr>
          <a:xfrm>
            <a:off x="2836440" y="971280"/>
            <a:ext cx="3616200" cy="703440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marL="228600" indent="-22860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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URBANO PRATO </a:t>
            </a: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(Capolinea Stazione – Museo Pecci) </a:t>
            </a: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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EXTRAURBANO MACROLOTTO</a:t>
            </a: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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EXTRAURBANO Prato-Campi B.</a:t>
            </a: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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URBANO CAMPI BISENZIO</a:t>
            </a: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" name="Rectangle 2"/>
          <p:cNvSpPr/>
          <p:nvPr/>
        </p:nvSpPr>
        <p:spPr>
          <a:xfrm>
            <a:off x="2864160" y="3801600"/>
            <a:ext cx="6279480" cy="856080"/>
          </a:xfrm>
          <a:prstGeom prst="rect">
            <a:avLst/>
          </a:prstGeom>
          <a:solidFill>
            <a:srgbClr val="002060">
              <a:alpha val="20000"/>
            </a:srgbClr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L’applicazione proposta prevede tratte extraurbane in cui circolano unicamente rotabili tramviari su un’infrastruttura che presenta </a:t>
            </a: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caratteristiche analoghe a quelle ferroviarie sia in termini di attrezzaggio e segregazione della sede che di segnalamento a protezione dell’esercizio</a:t>
            </a: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. 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impianto prototipale finalizzato a testare in totale sicurezza l’utilizzo esclusivo di mezzi in circolazione su una linea di caratteristiche infrastrutturali miste e le relative interferenze con la rete stradale.</a:t>
            </a:r>
            <a:endParaRPr lang="it-IT" sz="1000" b="0" u="none" strike="noStrik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1" name="Rectangle 2"/>
          <p:cNvSpPr/>
          <p:nvPr/>
        </p:nvSpPr>
        <p:spPr>
          <a:xfrm>
            <a:off x="2887560" y="2882880"/>
            <a:ext cx="3395160" cy="822960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marL="171360" indent="-17136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8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lunghezza max rotabile: </a:t>
            </a:r>
            <a:r>
              <a:rPr lang="it-IT" sz="8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42 m</a:t>
            </a:r>
            <a:endParaRPr lang="it-IT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8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capacità: </a:t>
            </a:r>
            <a:r>
              <a:rPr lang="it-IT" sz="8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220-240 pax</a:t>
            </a:r>
            <a:endParaRPr lang="it-IT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8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distanziamento  min per direzione tra i rotabili: </a:t>
            </a:r>
            <a:r>
              <a:rPr lang="it-IT" sz="8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4 minuti</a:t>
            </a:r>
            <a:endParaRPr lang="it-IT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8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distanza min tra fermate in campo urbano: </a:t>
            </a:r>
            <a:r>
              <a:rPr lang="it-IT" sz="8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350-500 m</a:t>
            </a:r>
            <a:endParaRPr lang="it-IT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8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velocità max in extraurbano su infrastr. ferroviaria: </a:t>
            </a:r>
            <a:r>
              <a:rPr lang="it-IT" sz="8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100 km/h</a:t>
            </a:r>
            <a:endParaRPr lang="it-IT" sz="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171360" indent="-171360" algn="just">
              <a:lnSpc>
                <a:spcPct val="100000"/>
              </a:lnSpc>
              <a:buClr>
                <a:srgbClr val="C00000"/>
              </a:buClr>
              <a:buFont typeface="Wingdings" charset="2"/>
              <a:buChar char="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8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stima costi veicolo rotabile: </a:t>
            </a:r>
            <a:r>
              <a:rPr lang="it-IT" sz="8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5 milioni</a:t>
            </a:r>
            <a:endParaRPr lang="it-IT" sz="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69;p14"/>
          <p:cNvSpPr/>
          <p:nvPr/>
        </p:nvSpPr>
        <p:spPr>
          <a:xfrm>
            <a:off x="231120" y="21240"/>
            <a:ext cx="6971760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500" b="1" u="none" strike="noStrike">
                <a:solidFill>
                  <a:srgbClr val="FFFFFF"/>
                </a:solidFill>
                <a:uFillTx/>
                <a:latin typeface="Maven Pro"/>
                <a:ea typeface="Maven Pro"/>
              </a:rPr>
              <a:t>Lotto 1 - “Prato stazione Centrale – Campi Bisenzio”</a:t>
            </a:r>
            <a:endParaRPr lang="it-IT" sz="15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3" name="Immagine 3"/>
          <p:cNvPicPr/>
          <p:nvPr/>
        </p:nvPicPr>
        <p:blipFill>
          <a:blip r:embed="rId5"/>
          <a:stretch/>
        </p:blipFill>
        <p:spPr>
          <a:xfrm>
            <a:off x="65520" y="487080"/>
            <a:ext cx="2798640" cy="4652640"/>
          </a:xfrm>
          <a:prstGeom prst="rect">
            <a:avLst/>
          </a:prstGeom>
          <a:noFill/>
          <a:ln w="19050">
            <a:solidFill>
              <a:srgbClr val="002060"/>
            </a:solidFill>
            <a:round/>
          </a:ln>
        </p:spPr>
      </p:pic>
      <p:grpSp>
        <p:nvGrpSpPr>
          <p:cNvPr id="124" name="Gruppo 27"/>
          <p:cNvGrpSpPr/>
          <p:nvPr/>
        </p:nvGrpSpPr>
        <p:grpSpPr>
          <a:xfrm>
            <a:off x="794160" y="497880"/>
            <a:ext cx="2068560" cy="1524240"/>
            <a:chOff x="794160" y="497880"/>
            <a:chExt cx="2068560" cy="1524240"/>
          </a:xfrm>
        </p:grpSpPr>
        <p:pic>
          <p:nvPicPr>
            <p:cNvPr id="125" name="Immagine 24"/>
            <p:cNvPicPr/>
            <p:nvPr/>
          </p:nvPicPr>
          <p:blipFill>
            <a:blip r:embed="rId6"/>
            <a:stretch/>
          </p:blipFill>
          <p:spPr>
            <a:xfrm>
              <a:off x="797400" y="497880"/>
              <a:ext cx="2061720" cy="1524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6" name="Rettangolo 25"/>
            <p:cNvSpPr/>
            <p:nvPr/>
          </p:nvSpPr>
          <p:spPr>
            <a:xfrm>
              <a:off x="2493360" y="641520"/>
              <a:ext cx="369360" cy="4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it-IT" sz="1400" b="0" u="none" strike="noStrike">
                <a:solidFill>
                  <a:schemeClr val="lt1"/>
                </a:solidFill>
                <a:uFillTx/>
                <a:latin typeface="Arial"/>
                <a:ea typeface="Arial"/>
              </a:endParaRPr>
            </a:p>
          </p:txBody>
        </p:sp>
        <p:sp>
          <p:nvSpPr>
            <p:cNvPr id="127" name="Rettangolo 26"/>
            <p:cNvSpPr/>
            <p:nvPr/>
          </p:nvSpPr>
          <p:spPr>
            <a:xfrm>
              <a:off x="794160" y="1319040"/>
              <a:ext cx="315000" cy="528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it-IT" sz="1400" b="0" u="none" strike="noStrike">
                <a:solidFill>
                  <a:schemeClr val="lt1"/>
                </a:solidFill>
                <a:uFillTx/>
                <a:latin typeface="Arial"/>
                <a:ea typeface="Arial"/>
              </a:endParaRPr>
            </a:p>
          </p:txBody>
        </p:sp>
      </p:grpSp>
      <p:sp>
        <p:nvSpPr>
          <p:cNvPr id="128" name="Rectangle 2"/>
          <p:cNvSpPr/>
          <p:nvPr/>
        </p:nvSpPr>
        <p:spPr>
          <a:xfrm>
            <a:off x="552240" y="1923840"/>
            <a:ext cx="2307240" cy="1280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marL="216000" indent="-216000" algn="just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65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Capolinea in piazza Stazione Centrale </a:t>
            </a:r>
            <a:endParaRPr lang="it-IT" sz="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65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Ponte alla Vittoria e Viale Vittorio Veneto</a:t>
            </a:r>
            <a:endParaRPr lang="it-IT" sz="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65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Via Tacca per poi proseguire su Via Ferrucci</a:t>
            </a:r>
            <a:endParaRPr lang="it-IT" sz="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65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Viale della Repubblica e Via Berlinguer.</a:t>
            </a:r>
            <a:endParaRPr lang="it-IT" sz="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65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Attraversamento dell’Autostrada A11 (nuovo viadotto)</a:t>
            </a:r>
            <a:endParaRPr lang="it-IT" sz="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65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Intersezione Via Moro-Via Berlinguer (nuovo viadotto)</a:t>
            </a:r>
            <a:endParaRPr lang="it-IT" sz="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65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Via dei Confini per proseguire su Via Parigi.</a:t>
            </a:r>
            <a:endParaRPr lang="it-IT" sz="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65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Nuovo viadotto fino a Via Paolieri </a:t>
            </a:r>
            <a:endParaRPr lang="it-IT" sz="65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C00000"/>
              </a:buClr>
              <a:buFont typeface="Arial"/>
              <a:buAutoNum type="arabicPeriod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65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Capolinea di Campi Bisenzio</a:t>
            </a:r>
            <a:r>
              <a:rPr lang="it-IT" sz="65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 (oltre villa Montalvo).</a:t>
            </a:r>
            <a:endParaRPr lang="it-IT" sz="65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CasellaDiTesto 28"/>
          <p:cNvSpPr/>
          <p:nvPr/>
        </p:nvSpPr>
        <p:spPr>
          <a:xfrm>
            <a:off x="6372000" y="924120"/>
            <a:ext cx="2729160" cy="1314000"/>
          </a:xfrm>
          <a:prstGeom prst="rect">
            <a:avLst/>
          </a:prstGeom>
          <a:noFill/>
          <a:ln w="3175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BUS LINK COLLEGAMENTO SU GOMMA A CAMPI BISENZIO : </a:t>
            </a: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1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       8’ frequenza</a:t>
            </a: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3 nuovi viadotti</a:t>
            </a: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Nuovo deposito</a:t>
            </a: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C00000"/>
              </a:buClr>
              <a:buFont typeface="Wingdings" charset="2"/>
              <a:buChar char=""/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r>
              <a:rPr lang="it-IT" sz="1000" b="0" u="none" strike="noStrike">
                <a:solidFill>
                  <a:srgbClr val="002060"/>
                </a:solidFill>
                <a:uFillTx/>
                <a:latin typeface="Maven Pro"/>
                <a:ea typeface="Arial"/>
              </a:rPr>
              <a:t>Parcheggi scambiatori</a:t>
            </a: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47840" algn="l"/>
                <a:tab pos="896760" algn="l"/>
                <a:tab pos="1346040" algn="l"/>
                <a:tab pos="1795320" algn="l"/>
                <a:tab pos="2244600" algn="l"/>
                <a:tab pos="2693880" algn="l"/>
                <a:tab pos="3143160" algn="l"/>
                <a:tab pos="3592440" algn="l"/>
                <a:tab pos="4041720" algn="l"/>
                <a:tab pos="4491000" algn="l"/>
                <a:tab pos="4940280" algn="l"/>
                <a:tab pos="5389560" algn="l"/>
                <a:tab pos="5838840" algn="l"/>
                <a:tab pos="6288120" algn="l"/>
                <a:tab pos="6737400" algn="l"/>
                <a:tab pos="7186680" algn="l"/>
                <a:tab pos="7635960" algn="l"/>
                <a:tab pos="8085240" algn="l"/>
                <a:tab pos="8534520" algn="l"/>
                <a:tab pos="8983800" algn="l"/>
              </a:tabLst>
            </a:pPr>
            <a:endParaRPr lang="it-IT" sz="1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A610B-6274-9432-400E-41704595C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3E08F4C7-4CE8-7BAE-144A-BEA43E59FB57}"/>
              </a:ext>
            </a:extLst>
          </p:cNvPr>
          <p:cNvSpPr/>
          <p:nvPr/>
        </p:nvSpPr>
        <p:spPr>
          <a:xfrm rot="5400000">
            <a:off x="3084740" y="-2634760"/>
            <a:ext cx="340047" cy="6063477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B739C68-A925-DDC1-1BCF-5A1E0F8B96D0}"/>
              </a:ext>
            </a:extLst>
          </p:cNvPr>
          <p:cNvSpPr txBox="1"/>
          <p:nvPr/>
        </p:nvSpPr>
        <p:spPr>
          <a:xfrm>
            <a:off x="315187" y="246525"/>
            <a:ext cx="58503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2.2 – AEROPORTO-SESTO FIORENTINO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3ED0103F-B82A-F114-0A9C-8AA17AD39CF6}"/>
              </a:ext>
            </a:extLst>
          </p:cNvPr>
          <p:cNvSpPr/>
          <p:nvPr/>
        </p:nvSpPr>
        <p:spPr>
          <a:xfrm>
            <a:off x="8721227" y="4655227"/>
            <a:ext cx="340047" cy="431621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Segnaposto numero diapositiva 1">
            <a:extLst>
              <a:ext uri="{FF2B5EF4-FFF2-40B4-BE49-F238E27FC236}">
                <a16:creationId xmlns:a16="http://schemas.microsoft.com/office/drawing/2014/main" id="{AAC8D1B5-BC25-586E-989A-5FBC9FB38FCE}"/>
              </a:ext>
            </a:extLst>
          </p:cNvPr>
          <p:cNvSpPr txBox="1">
            <a:spLocks/>
          </p:cNvSpPr>
          <p:nvPr/>
        </p:nvSpPr>
        <p:spPr>
          <a:xfrm>
            <a:off x="8537899" y="4669996"/>
            <a:ext cx="483081" cy="41685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it-IT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Segnaposto numero diapositiva 1">
            <a:extLst>
              <a:ext uri="{FF2B5EF4-FFF2-40B4-BE49-F238E27FC236}">
                <a16:creationId xmlns:a16="http://schemas.microsoft.com/office/drawing/2014/main" id="{68911B5C-2968-C133-E428-FCE18190A06B}"/>
              </a:ext>
            </a:extLst>
          </p:cNvPr>
          <p:cNvSpPr txBox="1">
            <a:spLocks/>
          </p:cNvSpPr>
          <p:nvPr/>
        </p:nvSpPr>
        <p:spPr>
          <a:xfrm>
            <a:off x="8536130" y="4605068"/>
            <a:ext cx="483081" cy="41685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endParaRPr lang="it-IT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1F20081-3340-5083-B1B7-71D1A4088CFF}"/>
              </a:ext>
            </a:extLst>
          </p:cNvPr>
          <p:cNvSpPr/>
          <p:nvPr/>
        </p:nvSpPr>
        <p:spPr>
          <a:xfrm>
            <a:off x="8712533" y="715787"/>
            <a:ext cx="340047" cy="3843133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2A142488-8C33-A60D-A603-9AB01F304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14" y="76411"/>
            <a:ext cx="568991" cy="53179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DD280A1-B56C-9A4D-AF68-1B6714E5CAAC}"/>
              </a:ext>
            </a:extLst>
          </p:cNvPr>
          <p:cNvSpPr txBox="1"/>
          <p:nvPr/>
        </p:nvSpPr>
        <p:spPr>
          <a:xfrm>
            <a:off x="223025" y="877481"/>
            <a:ext cx="2801087" cy="421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200000"/>
              </a:lnSpc>
            </a:pPr>
            <a:r>
              <a:rPr lang="it-IT" sz="1050" u="sng" dirty="0">
                <a:solidFill>
                  <a:prstClr val="black"/>
                </a:solidFill>
                <a:latin typeface="Calibri" panose="020F0502020204030204"/>
              </a:rPr>
              <a:t>Dati sul nuovo tracciato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Lunghezza tracciato andata: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6.629,00m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N. fermate: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11</a:t>
            </a: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Nomi delle Fermate: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Capolinea Peretola Aeroporto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Parco della Piana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Scuola Marescialli e Brigadieri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Due Case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Castello Stazione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Frilli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Via della Pace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Agnoletti-CUS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Balestri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Via Giusti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Capolinea Spartaco Lavagnini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it-IT" sz="1050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Deposito: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1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Materiale rotabile: </a:t>
            </a:r>
            <a:r>
              <a:rPr lang="it-IT" sz="1050" b="1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 nuovi veicoli</a:t>
            </a:r>
          </a:p>
          <a:p>
            <a:pPr defTabSz="342900">
              <a:lnSpc>
                <a:spcPct val="150000"/>
              </a:lnSpc>
            </a:pPr>
            <a:endParaRPr lang="it-IT" sz="1050" b="1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lnSpc>
                <a:spcPct val="150000"/>
              </a:lnSpc>
            </a:pPr>
            <a:r>
              <a:rPr lang="it-IT" sz="1050" i="1" dirty="0">
                <a:solidFill>
                  <a:prstClr val="black"/>
                </a:solidFill>
                <a:latin typeface="Calibri" panose="020F0502020204030204"/>
              </a:rPr>
              <a:t>Importo complessivo: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300.306.160,28 €</a:t>
            </a:r>
          </a:p>
          <a:p>
            <a:pPr defTabSz="342900"/>
            <a:endParaRPr lang="it-IT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magine 5" descr="Immagine che contiene testo, mappa, Piano&#10;&#10;Descrizione generata automaticamente">
            <a:extLst>
              <a:ext uri="{FF2B5EF4-FFF2-40B4-BE49-F238E27FC236}">
                <a16:creationId xmlns:a16="http://schemas.microsoft.com/office/drawing/2014/main" id="{9A76C2C8-613C-BDAD-34B4-8618135BE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76" y="627778"/>
            <a:ext cx="4187402" cy="44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17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16808-BF12-9CD9-58D8-835F1C099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110B28E9-EAE7-E538-F278-B68B4D824F30}"/>
              </a:ext>
            </a:extLst>
          </p:cNvPr>
          <p:cNvSpPr/>
          <p:nvPr/>
        </p:nvSpPr>
        <p:spPr>
          <a:xfrm rot="5400000">
            <a:off x="3084740" y="-2634760"/>
            <a:ext cx="340047" cy="6063477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B26E082-6A7F-1A34-C995-0CACB4F1685A}"/>
              </a:ext>
            </a:extLst>
          </p:cNvPr>
          <p:cNvSpPr txBox="1"/>
          <p:nvPr/>
        </p:nvSpPr>
        <p:spPr>
          <a:xfrm>
            <a:off x="315187" y="246525"/>
            <a:ext cx="58503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ESTENSIONE LINEA T1 – CAPOLINEA CAREGGI-MEYER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32B17B5-3DD6-E908-283F-9B9E0A15E491}"/>
              </a:ext>
            </a:extLst>
          </p:cNvPr>
          <p:cNvSpPr/>
          <p:nvPr/>
        </p:nvSpPr>
        <p:spPr>
          <a:xfrm>
            <a:off x="8721227" y="4655227"/>
            <a:ext cx="340047" cy="431621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Segnaposto numero diapositiva 1">
            <a:extLst>
              <a:ext uri="{FF2B5EF4-FFF2-40B4-BE49-F238E27FC236}">
                <a16:creationId xmlns:a16="http://schemas.microsoft.com/office/drawing/2014/main" id="{D1404033-628F-70F3-8DCB-E9814064F52E}"/>
              </a:ext>
            </a:extLst>
          </p:cNvPr>
          <p:cNvSpPr txBox="1">
            <a:spLocks/>
          </p:cNvSpPr>
          <p:nvPr/>
        </p:nvSpPr>
        <p:spPr>
          <a:xfrm>
            <a:off x="8537899" y="4669996"/>
            <a:ext cx="483081" cy="41685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it-IT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Segnaposto numero diapositiva 1">
            <a:extLst>
              <a:ext uri="{FF2B5EF4-FFF2-40B4-BE49-F238E27FC236}">
                <a16:creationId xmlns:a16="http://schemas.microsoft.com/office/drawing/2014/main" id="{5C990A7F-FEF9-D5EE-CFF0-571DD17E4B7D}"/>
              </a:ext>
            </a:extLst>
          </p:cNvPr>
          <p:cNvSpPr txBox="1">
            <a:spLocks/>
          </p:cNvSpPr>
          <p:nvPr/>
        </p:nvSpPr>
        <p:spPr>
          <a:xfrm>
            <a:off x="8536130" y="4605068"/>
            <a:ext cx="483081" cy="41685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endParaRPr lang="it-IT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2B23067-9DED-D2A7-EA42-B69BB7540023}"/>
              </a:ext>
            </a:extLst>
          </p:cNvPr>
          <p:cNvSpPr/>
          <p:nvPr/>
        </p:nvSpPr>
        <p:spPr>
          <a:xfrm>
            <a:off x="8712533" y="715787"/>
            <a:ext cx="340047" cy="3843133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92CF687-D8E4-C40C-EBCA-DA1C06805B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14" y="76411"/>
            <a:ext cx="568991" cy="53179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DDE901-B87A-FDBD-DE68-05DDBFB5060B}"/>
              </a:ext>
            </a:extLst>
          </p:cNvPr>
          <p:cNvSpPr txBox="1"/>
          <p:nvPr/>
        </p:nvSpPr>
        <p:spPr>
          <a:xfrm>
            <a:off x="148590" y="740209"/>
            <a:ext cx="295255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200000"/>
              </a:lnSpc>
            </a:pPr>
            <a:r>
              <a:rPr lang="it-IT" sz="1050" u="sng" dirty="0">
                <a:solidFill>
                  <a:prstClr val="black"/>
                </a:solidFill>
                <a:latin typeface="Calibri" panose="020F0502020204030204"/>
              </a:rPr>
              <a:t>Dati sul nuovo tracciato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Lunghezza tracciato: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940,184m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N. fermate: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Nomi delle Fermate: 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Villa di Careggi </a:t>
            </a:r>
            <a:r>
              <a:rPr lang="it-IT" sz="1050" i="1" dirty="0">
                <a:solidFill>
                  <a:prstClr val="black"/>
                </a:solidFill>
                <a:latin typeface="Calibri" panose="020F0502020204030204"/>
              </a:rPr>
              <a:t>(fermata Intermedia)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Meyer </a:t>
            </a:r>
            <a:r>
              <a:rPr lang="it-IT" sz="1050" i="1" dirty="0">
                <a:solidFill>
                  <a:prstClr val="black"/>
                </a:solidFill>
                <a:latin typeface="Calibri" panose="020F0502020204030204"/>
              </a:rPr>
              <a:t>(Capolinea)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Inizio tracciato: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Capolinea Careggi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Fine tracciato: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Capolinea Meyer</a:t>
            </a:r>
          </a:p>
          <a:p>
            <a:pPr defTabSz="342900">
              <a:lnSpc>
                <a:spcPct val="150000"/>
              </a:lnSpc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</a:rPr>
              <a:t>Materiale rotabile: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1 nuovo veicolo</a:t>
            </a:r>
          </a:p>
          <a:p>
            <a:pPr defTabSz="342900">
              <a:lnSpc>
                <a:spcPct val="150000"/>
              </a:lnSpc>
            </a:pPr>
            <a:endParaRPr lang="it-IT" sz="1050" b="1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lnSpc>
                <a:spcPct val="150000"/>
              </a:lnSpc>
            </a:pPr>
            <a:endParaRPr lang="it-IT" sz="1050" b="1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lnSpc>
                <a:spcPct val="150000"/>
              </a:lnSpc>
            </a:pPr>
            <a:endParaRPr lang="it-IT" sz="1050" b="1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lnSpc>
                <a:spcPct val="150000"/>
              </a:lnSpc>
            </a:pPr>
            <a:endParaRPr lang="it-IT" sz="1050" b="1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lnSpc>
                <a:spcPct val="150000"/>
              </a:lnSpc>
            </a:pPr>
            <a:endParaRPr lang="it-IT" sz="1050" b="1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lnSpc>
                <a:spcPct val="150000"/>
              </a:lnSpc>
            </a:pPr>
            <a:endParaRPr lang="it-IT" sz="1050" b="1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lnSpc>
                <a:spcPct val="150000"/>
              </a:lnSpc>
            </a:pPr>
            <a:endParaRPr lang="it-IT" sz="1050" b="1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342900">
              <a:lnSpc>
                <a:spcPct val="150000"/>
              </a:lnSpc>
            </a:pPr>
            <a:r>
              <a:rPr lang="it-IT" sz="1050" i="1" dirty="0">
                <a:solidFill>
                  <a:prstClr val="black"/>
                </a:solidFill>
                <a:latin typeface="Calibri" panose="020F0502020204030204"/>
              </a:rPr>
              <a:t>Importo complessivo: </a:t>
            </a:r>
            <a:r>
              <a:rPr lang="it-IT" sz="1050" b="1" i="1" dirty="0">
                <a:solidFill>
                  <a:prstClr val="black"/>
                </a:solidFill>
                <a:latin typeface="Calibri" panose="020F0502020204030204"/>
              </a:rPr>
              <a:t>38.214.142,43 €</a:t>
            </a:r>
          </a:p>
          <a:p>
            <a:pPr defTabSz="342900"/>
            <a:endParaRPr lang="it-IT" sz="10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magine 5" descr="Immagine che contiene mappa, atlante, testo&#10;&#10;Descrizione generata automaticamente">
            <a:extLst>
              <a:ext uri="{FF2B5EF4-FFF2-40B4-BE49-F238E27FC236}">
                <a16:creationId xmlns:a16="http://schemas.microsoft.com/office/drawing/2014/main" id="{979B601C-CBF2-8CE5-3D2C-91BC45B2C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81" y="613151"/>
            <a:ext cx="4734299" cy="44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12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1">
            <a:extLst>
              <a:ext uri="{FF2B5EF4-FFF2-40B4-BE49-F238E27FC236}">
                <a16:creationId xmlns:a16="http://schemas.microsoft.com/office/drawing/2014/main" id="{FC1907EF-CC68-618A-9E68-B546866E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951" y="7412699"/>
            <a:ext cx="483081" cy="416851"/>
          </a:xfrm>
        </p:spPr>
        <p:txBody>
          <a:bodyPr/>
          <a:lstStyle/>
          <a:p>
            <a:pPr defTabSz="342900"/>
            <a:r>
              <a:rPr lang="it-IT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AD5476EF-FF52-8343-8142-2A7CFB8A8FB6}"/>
              </a:ext>
            </a:extLst>
          </p:cNvPr>
          <p:cNvSpPr txBox="1">
            <a:spLocks/>
          </p:cNvSpPr>
          <p:nvPr/>
        </p:nvSpPr>
        <p:spPr>
          <a:xfrm>
            <a:off x="7222306" y="1112229"/>
            <a:ext cx="3473891" cy="3069176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ctr" defTabSz="13919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1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43925"/>
            <a:endParaRPr lang="it-IT" sz="975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043925"/>
            <a:r>
              <a:rPr lang="it-IT" sz="9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it-IT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it-IT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CB75947-039F-09D0-D038-E25741834274}"/>
              </a:ext>
            </a:extLst>
          </p:cNvPr>
          <p:cNvSpPr/>
          <p:nvPr/>
        </p:nvSpPr>
        <p:spPr>
          <a:xfrm rot="5400000">
            <a:off x="3084740" y="-2634760"/>
            <a:ext cx="340047" cy="6063477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23038A-320C-EBF3-11D4-DCF1A0E4FFC3}"/>
              </a:ext>
            </a:extLst>
          </p:cNvPr>
          <p:cNvSpPr txBox="1"/>
          <p:nvPr/>
        </p:nvSpPr>
        <p:spPr>
          <a:xfrm>
            <a:off x="315187" y="246525"/>
            <a:ext cx="58503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4.1 – INQUADRAMENTO GENERALE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827CD839-00AF-D1CA-590C-C9305FCB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07996" y="765945"/>
            <a:ext cx="8532719" cy="3772393"/>
          </a:xfrm>
          <a:prstGeom prst="rect">
            <a:avLst/>
          </a:prstGeom>
          <a:ln w="0">
            <a:noFill/>
          </a:ln>
        </p:spPr>
      </p:pic>
      <p:sp>
        <p:nvSpPr>
          <p:cNvPr id="18" name="Figura a mano libera: forma 20">
            <a:extLst>
              <a:ext uri="{FF2B5EF4-FFF2-40B4-BE49-F238E27FC236}">
                <a16:creationId xmlns:a16="http://schemas.microsoft.com/office/drawing/2014/main" id="{94C39454-EFB0-F81A-8855-DE1B46DB4764}"/>
              </a:ext>
            </a:extLst>
          </p:cNvPr>
          <p:cNvSpPr>
            <a:spLocks noChangeAspect="1"/>
          </p:cNvSpPr>
          <p:nvPr/>
        </p:nvSpPr>
        <p:spPr>
          <a:xfrm>
            <a:off x="155853" y="1537952"/>
            <a:ext cx="8385062" cy="2358025"/>
          </a:xfrm>
          <a:custGeom>
            <a:avLst/>
            <a:gdLst/>
            <a:ahLst/>
            <a:cxnLst/>
            <a:rect l="l" t="t" r="r" b="b"/>
            <a:pathLst>
              <a:path w="11678194" h="3285516">
                <a:moveTo>
                  <a:pt x="11678194" y="3285516"/>
                </a:moveTo>
                <a:cubicBezTo>
                  <a:pt x="11614331" y="3212944"/>
                  <a:pt x="11550468" y="3140373"/>
                  <a:pt x="11408228" y="3041676"/>
                </a:cubicBezTo>
                <a:cubicBezTo>
                  <a:pt x="11265988" y="2942979"/>
                  <a:pt x="11041017" y="2802190"/>
                  <a:pt x="10824754" y="2693333"/>
                </a:cubicBezTo>
                <a:cubicBezTo>
                  <a:pt x="10608491" y="2584476"/>
                  <a:pt x="10572205" y="2659950"/>
                  <a:pt x="10110651" y="2388533"/>
                </a:cubicBezTo>
                <a:cubicBezTo>
                  <a:pt x="9649097" y="2117116"/>
                  <a:pt x="8499565" y="1401561"/>
                  <a:pt x="8055428" y="1064830"/>
                </a:cubicBezTo>
                <a:cubicBezTo>
                  <a:pt x="7611291" y="728099"/>
                  <a:pt x="7605485" y="526350"/>
                  <a:pt x="7445828" y="368144"/>
                </a:cubicBezTo>
                <a:cubicBezTo>
                  <a:pt x="7286171" y="209938"/>
                  <a:pt x="7217954" y="176556"/>
                  <a:pt x="7097486" y="115596"/>
                </a:cubicBezTo>
                <a:cubicBezTo>
                  <a:pt x="6977018" y="54636"/>
                  <a:pt x="6900091" y="12544"/>
                  <a:pt x="6723017" y="2384"/>
                </a:cubicBezTo>
                <a:cubicBezTo>
                  <a:pt x="6545943" y="-7776"/>
                  <a:pt x="6332583" y="15447"/>
                  <a:pt x="6035040" y="54636"/>
                </a:cubicBezTo>
                <a:cubicBezTo>
                  <a:pt x="5737497" y="93825"/>
                  <a:pt x="5177246" y="182362"/>
                  <a:pt x="4937760" y="237516"/>
                </a:cubicBezTo>
                <a:cubicBezTo>
                  <a:pt x="4698274" y="292670"/>
                  <a:pt x="4689566" y="353630"/>
                  <a:pt x="4598126" y="385561"/>
                </a:cubicBezTo>
                <a:cubicBezTo>
                  <a:pt x="4506686" y="417492"/>
                  <a:pt x="4428309" y="462487"/>
                  <a:pt x="4389120" y="429104"/>
                </a:cubicBezTo>
                <a:cubicBezTo>
                  <a:pt x="4349931" y="395721"/>
                  <a:pt x="4381863" y="243321"/>
                  <a:pt x="4362994" y="185264"/>
                </a:cubicBezTo>
                <a:cubicBezTo>
                  <a:pt x="4344125" y="127207"/>
                  <a:pt x="4317999" y="95275"/>
                  <a:pt x="4275908" y="80761"/>
                </a:cubicBezTo>
                <a:cubicBezTo>
                  <a:pt x="4233817" y="66247"/>
                  <a:pt x="4206240" y="79309"/>
                  <a:pt x="4110446" y="98178"/>
                </a:cubicBezTo>
                <a:cubicBezTo>
                  <a:pt x="4014652" y="117047"/>
                  <a:pt x="3821612" y="153333"/>
                  <a:pt x="3701143" y="193973"/>
                </a:cubicBezTo>
                <a:cubicBezTo>
                  <a:pt x="3580674" y="234613"/>
                  <a:pt x="3468914" y="307184"/>
                  <a:pt x="3387634" y="342018"/>
                </a:cubicBezTo>
                <a:cubicBezTo>
                  <a:pt x="3306354" y="376852"/>
                  <a:pt x="3421017" y="365241"/>
                  <a:pt x="3213463" y="402978"/>
                </a:cubicBezTo>
                <a:cubicBezTo>
                  <a:pt x="3005909" y="440715"/>
                  <a:pt x="2677885" y="498772"/>
                  <a:pt x="2142308" y="568441"/>
                </a:cubicBezTo>
                <a:cubicBezTo>
                  <a:pt x="1606731" y="638110"/>
                  <a:pt x="387531" y="777447"/>
                  <a:pt x="0" y="820990"/>
                </a:cubicBezTo>
              </a:path>
            </a:pathLst>
          </a:custGeom>
          <a:noFill/>
          <a:ln w="50760">
            <a:solidFill>
              <a:srgbClr val="ED7D3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igura a mano libera: forma 30">
            <a:extLst>
              <a:ext uri="{FF2B5EF4-FFF2-40B4-BE49-F238E27FC236}">
                <a16:creationId xmlns:a16="http://schemas.microsoft.com/office/drawing/2014/main" id="{C627D590-B4A5-E4F1-9E20-2D5EB1D58D21}"/>
              </a:ext>
            </a:extLst>
          </p:cNvPr>
          <p:cNvSpPr>
            <a:spLocks noChangeAspect="1"/>
          </p:cNvSpPr>
          <p:nvPr/>
        </p:nvSpPr>
        <p:spPr>
          <a:xfrm>
            <a:off x="8243415" y="3675382"/>
            <a:ext cx="196897" cy="347597"/>
          </a:xfrm>
          <a:custGeom>
            <a:avLst/>
            <a:gdLst/>
            <a:ahLst/>
            <a:cxnLst/>
            <a:rect l="l" t="t" r="r" b="b"/>
            <a:pathLst>
              <a:path w="224230" h="394447">
                <a:moveTo>
                  <a:pt x="59765" y="394447"/>
                </a:moveTo>
                <a:cubicBezTo>
                  <a:pt x="113055" y="365063"/>
                  <a:pt x="166345" y="335679"/>
                  <a:pt x="191247" y="298824"/>
                </a:cubicBezTo>
                <a:cubicBezTo>
                  <a:pt x="216149" y="261969"/>
                  <a:pt x="241051" y="223122"/>
                  <a:pt x="209177" y="173318"/>
                </a:cubicBezTo>
                <a:cubicBezTo>
                  <a:pt x="177303" y="123514"/>
                  <a:pt x="88651" y="61757"/>
                  <a:pt x="0" y="0"/>
                </a:cubicBezTo>
              </a:path>
            </a:pathLst>
          </a:custGeom>
          <a:noFill/>
          <a:ln w="34920">
            <a:solidFill>
              <a:srgbClr val="ED7D3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Connettore 32">
            <a:extLst>
              <a:ext uri="{FF2B5EF4-FFF2-40B4-BE49-F238E27FC236}">
                <a16:creationId xmlns:a16="http://schemas.microsoft.com/office/drawing/2014/main" id="{F7276008-9178-8C64-BE65-67C9901CF157}"/>
              </a:ext>
            </a:extLst>
          </p:cNvPr>
          <p:cNvSpPr>
            <a:spLocks noChangeAspect="1"/>
          </p:cNvSpPr>
          <p:nvPr/>
        </p:nvSpPr>
        <p:spPr>
          <a:xfrm>
            <a:off x="7445974" y="3262978"/>
            <a:ext cx="111833" cy="107054"/>
          </a:xfrm>
          <a:prstGeom prst="flowChartConnector">
            <a:avLst/>
          </a:prstGeom>
          <a:solidFill>
            <a:srgbClr val="ED7D31"/>
          </a:solidFill>
          <a:ln w="2556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Connettore 34">
            <a:extLst>
              <a:ext uri="{FF2B5EF4-FFF2-40B4-BE49-F238E27FC236}">
                <a16:creationId xmlns:a16="http://schemas.microsoft.com/office/drawing/2014/main" id="{21BF394A-AA75-0951-26A2-B11BD598F4FC}"/>
              </a:ext>
            </a:extLst>
          </p:cNvPr>
          <p:cNvSpPr>
            <a:spLocks noChangeAspect="1"/>
          </p:cNvSpPr>
          <p:nvPr/>
        </p:nvSpPr>
        <p:spPr>
          <a:xfrm>
            <a:off x="6013421" y="2371487"/>
            <a:ext cx="111833" cy="107054"/>
          </a:xfrm>
          <a:prstGeom prst="flowChartConnector">
            <a:avLst/>
          </a:prstGeom>
          <a:solidFill>
            <a:srgbClr val="70AD47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Connettore 35">
            <a:extLst>
              <a:ext uri="{FF2B5EF4-FFF2-40B4-BE49-F238E27FC236}">
                <a16:creationId xmlns:a16="http://schemas.microsoft.com/office/drawing/2014/main" id="{14FB6B10-E6C3-165F-9AD0-BF52079CF887}"/>
              </a:ext>
            </a:extLst>
          </p:cNvPr>
          <p:cNvSpPr>
            <a:spLocks noChangeAspect="1"/>
          </p:cNvSpPr>
          <p:nvPr/>
        </p:nvSpPr>
        <p:spPr>
          <a:xfrm>
            <a:off x="6994268" y="2999290"/>
            <a:ext cx="111833" cy="107054"/>
          </a:xfrm>
          <a:prstGeom prst="flowChartConnector">
            <a:avLst/>
          </a:prstGeom>
          <a:solidFill>
            <a:srgbClr val="70AD47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Connettore 36">
            <a:extLst>
              <a:ext uri="{FF2B5EF4-FFF2-40B4-BE49-F238E27FC236}">
                <a16:creationId xmlns:a16="http://schemas.microsoft.com/office/drawing/2014/main" id="{DDEE123B-B282-B419-402B-BB783857EDA3}"/>
              </a:ext>
            </a:extLst>
          </p:cNvPr>
          <p:cNvSpPr>
            <a:spLocks noChangeAspect="1"/>
          </p:cNvSpPr>
          <p:nvPr/>
        </p:nvSpPr>
        <p:spPr>
          <a:xfrm>
            <a:off x="5210696" y="1596454"/>
            <a:ext cx="111833" cy="107054"/>
          </a:xfrm>
          <a:prstGeom prst="flowChartConnector">
            <a:avLst/>
          </a:prstGeom>
          <a:solidFill>
            <a:srgbClr val="5B9BD5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Connettore 37">
            <a:extLst>
              <a:ext uri="{FF2B5EF4-FFF2-40B4-BE49-F238E27FC236}">
                <a16:creationId xmlns:a16="http://schemas.microsoft.com/office/drawing/2014/main" id="{AE74E72F-F116-A520-DBB4-E6A8AE47F2D5}"/>
              </a:ext>
            </a:extLst>
          </p:cNvPr>
          <p:cNvSpPr>
            <a:spLocks noChangeAspect="1"/>
          </p:cNvSpPr>
          <p:nvPr/>
        </p:nvSpPr>
        <p:spPr>
          <a:xfrm>
            <a:off x="4357337" y="1537951"/>
            <a:ext cx="111833" cy="107054"/>
          </a:xfrm>
          <a:prstGeom prst="flowChartConnector">
            <a:avLst/>
          </a:prstGeom>
          <a:solidFill>
            <a:srgbClr val="5B9BD5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Connettore 25">
            <a:extLst>
              <a:ext uri="{FF2B5EF4-FFF2-40B4-BE49-F238E27FC236}">
                <a16:creationId xmlns:a16="http://schemas.microsoft.com/office/drawing/2014/main" id="{C5CB48A1-3D1F-DF47-4A4A-BF8C5485BFAF}"/>
              </a:ext>
            </a:extLst>
          </p:cNvPr>
          <p:cNvSpPr>
            <a:spLocks noChangeAspect="1"/>
          </p:cNvSpPr>
          <p:nvPr/>
        </p:nvSpPr>
        <p:spPr>
          <a:xfrm>
            <a:off x="3804280" y="1630297"/>
            <a:ext cx="111833" cy="107054"/>
          </a:xfrm>
          <a:prstGeom prst="flowChartConnector">
            <a:avLst/>
          </a:prstGeom>
          <a:solidFill>
            <a:srgbClr val="5B9BD5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Connettore 26">
            <a:extLst>
              <a:ext uri="{FF2B5EF4-FFF2-40B4-BE49-F238E27FC236}">
                <a16:creationId xmlns:a16="http://schemas.microsoft.com/office/drawing/2014/main" id="{A61E1908-5997-0491-5F5C-7B66E575B1F5}"/>
              </a:ext>
            </a:extLst>
          </p:cNvPr>
          <p:cNvSpPr>
            <a:spLocks noChangeAspect="1"/>
          </p:cNvSpPr>
          <p:nvPr/>
        </p:nvSpPr>
        <p:spPr>
          <a:xfrm>
            <a:off x="2978148" y="1559583"/>
            <a:ext cx="111833" cy="107054"/>
          </a:xfrm>
          <a:prstGeom prst="flowChartConnector">
            <a:avLst/>
          </a:prstGeom>
          <a:solidFill>
            <a:srgbClr val="70AD47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Connettore 40">
            <a:extLst>
              <a:ext uri="{FF2B5EF4-FFF2-40B4-BE49-F238E27FC236}">
                <a16:creationId xmlns:a16="http://schemas.microsoft.com/office/drawing/2014/main" id="{42ADD54B-0ED0-1FFE-60E4-6914ECB7C1E5}"/>
              </a:ext>
            </a:extLst>
          </p:cNvPr>
          <p:cNvSpPr>
            <a:spLocks noChangeAspect="1"/>
          </p:cNvSpPr>
          <p:nvPr/>
        </p:nvSpPr>
        <p:spPr>
          <a:xfrm>
            <a:off x="1904365" y="1844824"/>
            <a:ext cx="111833" cy="107054"/>
          </a:xfrm>
          <a:prstGeom prst="flowChartConnector">
            <a:avLst/>
          </a:prstGeom>
          <a:solidFill>
            <a:srgbClr val="70AD47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Connettore 41">
            <a:extLst>
              <a:ext uri="{FF2B5EF4-FFF2-40B4-BE49-F238E27FC236}">
                <a16:creationId xmlns:a16="http://schemas.microsoft.com/office/drawing/2014/main" id="{6A825793-3A92-5561-7906-0A9E7292BF47}"/>
              </a:ext>
            </a:extLst>
          </p:cNvPr>
          <p:cNvSpPr>
            <a:spLocks noChangeAspect="1"/>
          </p:cNvSpPr>
          <p:nvPr/>
        </p:nvSpPr>
        <p:spPr>
          <a:xfrm>
            <a:off x="1383549" y="1914566"/>
            <a:ext cx="111833" cy="107054"/>
          </a:xfrm>
          <a:prstGeom prst="flowChartConnector">
            <a:avLst/>
          </a:prstGeom>
          <a:solidFill>
            <a:srgbClr val="70AD47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Connettore 28">
            <a:extLst>
              <a:ext uri="{FF2B5EF4-FFF2-40B4-BE49-F238E27FC236}">
                <a16:creationId xmlns:a16="http://schemas.microsoft.com/office/drawing/2014/main" id="{FAF21C7C-A4A3-741D-B4B7-3226798FA951}"/>
              </a:ext>
            </a:extLst>
          </p:cNvPr>
          <p:cNvSpPr>
            <a:spLocks noChangeAspect="1"/>
          </p:cNvSpPr>
          <p:nvPr/>
        </p:nvSpPr>
        <p:spPr>
          <a:xfrm>
            <a:off x="8220416" y="3965769"/>
            <a:ext cx="111833" cy="107054"/>
          </a:xfrm>
          <a:prstGeom prst="flowChartConnector">
            <a:avLst/>
          </a:prstGeom>
          <a:solidFill>
            <a:srgbClr val="ED7D31"/>
          </a:solidFill>
          <a:ln w="2556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CasellaDiTesto 47">
            <a:extLst>
              <a:ext uri="{FF2B5EF4-FFF2-40B4-BE49-F238E27FC236}">
                <a16:creationId xmlns:a16="http://schemas.microsoft.com/office/drawing/2014/main" id="{4E0F2874-E9C7-5A5B-8FFC-1FAE7B6C4F49}"/>
              </a:ext>
            </a:extLst>
          </p:cNvPr>
          <p:cNvSpPr>
            <a:spLocks noChangeAspect="1"/>
          </p:cNvSpPr>
          <p:nvPr/>
        </p:nvSpPr>
        <p:spPr>
          <a:xfrm>
            <a:off x="7452678" y="2993082"/>
            <a:ext cx="675000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VISARNO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3" name="CasellaDiTesto 48">
            <a:extLst>
              <a:ext uri="{FF2B5EF4-FFF2-40B4-BE49-F238E27FC236}">
                <a16:creationId xmlns:a16="http://schemas.microsoft.com/office/drawing/2014/main" id="{3B610D70-550B-D37B-5555-331219A4107B}"/>
              </a:ext>
            </a:extLst>
          </p:cNvPr>
          <p:cNvSpPr>
            <a:spLocks noChangeAspect="1"/>
          </p:cNvSpPr>
          <p:nvPr/>
        </p:nvSpPr>
        <p:spPr>
          <a:xfrm>
            <a:off x="7104710" y="2727502"/>
            <a:ext cx="616488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CASCINE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4" name="CasellaDiTesto 49">
            <a:extLst>
              <a:ext uri="{FF2B5EF4-FFF2-40B4-BE49-F238E27FC236}">
                <a16:creationId xmlns:a16="http://schemas.microsoft.com/office/drawing/2014/main" id="{A972D564-078F-AB51-D72C-AEC26C828B21}"/>
              </a:ext>
            </a:extLst>
          </p:cNvPr>
          <p:cNvSpPr>
            <a:spLocks noChangeAspect="1"/>
          </p:cNvSpPr>
          <p:nvPr/>
        </p:nvSpPr>
        <p:spPr>
          <a:xfrm>
            <a:off x="6578399" y="2492265"/>
            <a:ext cx="1350000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MANIFATTURA TABACCHI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5" name="CasellaDiTesto 50">
            <a:extLst>
              <a:ext uri="{FF2B5EF4-FFF2-40B4-BE49-F238E27FC236}">
                <a16:creationId xmlns:a16="http://schemas.microsoft.com/office/drawing/2014/main" id="{1CF5D002-D1C2-815B-9EED-75B57941D57B}"/>
              </a:ext>
            </a:extLst>
          </p:cNvPr>
          <p:cNvSpPr>
            <a:spLocks noChangeAspect="1"/>
          </p:cNvSpPr>
          <p:nvPr/>
        </p:nvSpPr>
        <p:spPr>
          <a:xfrm>
            <a:off x="5119491" y="1337698"/>
            <a:ext cx="642615" cy="154858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900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IL BARCO</a:t>
            </a:r>
            <a:endParaRPr lang="it-IT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6" name="CasellaDiTesto 51">
            <a:extLst>
              <a:ext uri="{FF2B5EF4-FFF2-40B4-BE49-F238E27FC236}">
                <a16:creationId xmlns:a16="http://schemas.microsoft.com/office/drawing/2014/main" id="{0F0B51CF-2A99-B480-B9F4-0D3A6727BC99}"/>
              </a:ext>
            </a:extLst>
          </p:cNvPr>
          <p:cNvSpPr>
            <a:spLocks noChangeAspect="1"/>
          </p:cNvSpPr>
          <p:nvPr/>
        </p:nvSpPr>
        <p:spPr>
          <a:xfrm>
            <a:off x="6151343" y="2156080"/>
            <a:ext cx="586674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PERGOLESI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7" name="CasellaDiTesto 52">
            <a:extLst>
              <a:ext uri="{FF2B5EF4-FFF2-40B4-BE49-F238E27FC236}">
                <a16:creationId xmlns:a16="http://schemas.microsoft.com/office/drawing/2014/main" id="{7A2DFCB3-07B5-A9C9-550E-514527CD0903}"/>
              </a:ext>
            </a:extLst>
          </p:cNvPr>
          <p:cNvSpPr>
            <a:spLocks noChangeAspect="1"/>
          </p:cNvSpPr>
          <p:nvPr/>
        </p:nvSpPr>
        <p:spPr>
          <a:xfrm>
            <a:off x="4242298" y="1302695"/>
            <a:ext cx="602100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VESPUCCI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8" name="CasellaDiTesto 53">
            <a:extLst>
              <a:ext uri="{FF2B5EF4-FFF2-40B4-BE49-F238E27FC236}">
                <a16:creationId xmlns:a16="http://schemas.microsoft.com/office/drawing/2014/main" id="{7E487983-1C14-681B-1A56-5C37777607D3}"/>
              </a:ext>
            </a:extLst>
          </p:cNvPr>
          <p:cNvSpPr>
            <a:spLocks noChangeAspect="1"/>
          </p:cNvSpPr>
          <p:nvPr/>
        </p:nvSpPr>
        <p:spPr>
          <a:xfrm>
            <a:off x="3702594" y="1838352"/>
            <a:ext cx="571250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INDIANO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0" name="CasellaDiTesto 55">
            <a:extLst>
              <a:ext uri="{FF2B5EF4-FFF2-40B4-BE49-F238E27FC236}">
                <a16:creationId xmlns:a16="http://schemas.microsoft.com/office/drawing/2014/main" id="{ECDBBF7B-9704-7416-FE15-1F308936E117}"/>
              </a:ext>
            </a:extLst>
          </p:cNvPr>
          <p:cNvSpPr>
            <a:spLocks noChangeAspect="1"/>
          </p:cNvSpPr>
          <p:nvPr/>
        </p:nvSpPr>
        <p:spPr>
          <a:xfrm>
            <a:off x="1879305" y="2051572"/>
            <a:ext cx="730375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PESCIOLINO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1" name="CasellaDiTesto 56">
            <a:extLst>
              <a:ext uri="{FF2B5EF4-FFF2-40B4-BE49-F238E27FC236}">
                <a16:creationId xmlns:a16="http://schemas.microsoft.com/office/drawing/2014/main" id="{2BE9842D-184E-B969-8DA6-1A86BC39C941}"/>
              </a:ext>
            </a:extLst>
          </p:cNvPr>
          <p:cNvSpPr>
            <a:spLocks noChangeAspect="1"/>
          </p:cNvSpPr>
          <p:nvPr/>
        </p:nvSpPr>
        <p:spPr>
          <a:xfrm>
            <a:off x="950202" y="2134522"/>
            <a:ext cx="675000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VIA VENETO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4" name="CasellaDiTesto 1">
            <a:extLst>
              <a:ext uri="{FF2B5EF4-FFF2-40B4-BE49-F238E27FC236}">
                <a16:creationId xmlns:a16="http://schemas.microsoft.com/office/drawing/2014/main" id="{DE63AE2B-5C98-291F-29B0-41098ECD0C8E}"/>
              </a:ext>
            </a:extLst>
          </p:cNvPr>
          <p:cNvSpPr/>
          <p:nvPr/>
        </p:nvSpPr>
        <p:spPr>
          <a:xfrm>
            <a:off x="112066" y="3540558"/>
            <a:ext cx="3982571" cy="1453154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defTabSz="342900">
              <a:tabLst>
                <a:tab pos="306180" algn="l"/>
              </a:tabLst>
              <a:defRPr/>
            </a:pPr>
            <a:r>
              <a:rPr lang="it-IT" sz="1200" u="sng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CARATTERISTICHE TECNICHE</a:t>
            </a:r>
          </a:p>
          <a:p>
            <a:pPr defTabSz="342900">
              <a:tabLst>
                <a:tab pos="306180" algn="l"/>
              </a:tabLst>
              <a:defRPr/>
            </a:pPr>
            <a:endParaRPr lang="it-IT" sz="6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Lunghezza totale 6300 m, di cui:</a:t>
            </a:r>
            <a:endParaRPr lang="it-IT" sz="1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280" lvl="1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su attuale rilevato ferroviario 3700 m</a:t>
            </a:r>
            <a:endParaRPr lang="it-IT" sz="1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557280" lvl="1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in nuova sede 2600 m</a:t>
            </a:r>
            <a:endParaRPr lang="it-IT" sz="1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13 fermate (</a:t>
            </a:r>
            <a:r>
              <a:rPr lang="it-IT" sz="1200" spc="-1" dirty="0" err="1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interdistanza</a:t>
            </a: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 min 266 m, max 750 m)</a:t>
            </a:r>
            <a:endParaRPr lang="it-IT" sz="1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b="1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Veicoli in esercizio: 7 + 1 di riserva</a:t>
            </a:r>
            <a:endParaRPr lang="it-IT" sz="1200" b="1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Frequenza di esercizio nell’ora di punta: 6’25’’</a:t>
            </a:r>
            <a:endParaRPr lang="it-IT" sz="12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5" name="Connettore 42">
            <a:extLst>
              <a:ext uri="{FF2B5EF4-FFF2-40B4-BE49-F238E27FC236}">
                <a16:creationId xmlns:a16="http://schemas.microsoft.com/office/drawing/2014/main" id="{74F13EE7-6BF6-B1DD-63EE-1B042767A9AA}"/>
              </a:ext>
            </a:extLst>
          </p:cNvPr>
          <p:cNvSpPr>
            <a:spLocks noChangeAspect="1"/>
          </p:cNvSpPr>
          <p:nvPr/>
        </p:nvSpPr>
        <p:spPr>
          <a:xfrm>
            <a:off x="380386" y="2049126"/>
            <a:ext cx="111833" cy="107054"/>
          </a:xfrm>
          <a:prstGeom prst="flowChartConnector">
            <a:avLst/>
          </a:prstGeom>
          <a:solidFill>
            <a:srgbClr val="70AD47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Connettore 32">
            <a:extLst>
              <a:ext uri="{FF2B5EF4-FFF2-40B4-BE49-F238E27FC236}">
                <a16:creationId xmlns:a16="http://schemas.microsoft.com/office/drawing/2014/main" id="{AA9638D5-18F3-EE62-670D-FB70305C3EBD}"/>
              </a:ext>
            </a:extLst>
          </p:cNvPr>
          <p:cNvSpPr>
            <a:spLocks noChangeAspect="1"/>
          </p:cNvSpPr>
          <p:nvPr/>
        </p:nvSpPr>
        <p:spPr>
          <a:xfrm>
            <a:off x="8202717" y="3614152"/>
            <a:ext cx="111833" cy="107054"/>
          </a:xfrm>
          <a:prstGeom prst="flowChartConnector">
            <a:avLst/>
          </a:prstGeom>
          <a:solidFill>
            <a:srgbClr val="ED7D31"/>
          </a:solidFill>
          <a:ln w="25560">
            <a:solidFill>
              <a:srgbClr val="7030A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Ovale 43">
            <a:extLst>
              <a:ext uri="{FF2B5EF4-FFF2-40B4-BE49-F238E27FC236}">
                <a16:creationId xmlns:a16="http://schemas.microsoft.com/office/drawing/2014/main" id="{755F8F55-AF6D-65C2-D4AA-1B4950335D7B}"/>
              </a:ext>
            </a:extLst>
          </p:cNvPr>
          <p:cNvSpPr/>
          <p:nvPr/>
        </p:nvSpPr>
        <p:spPr>
          <a:xfrm>
            <a:off x="7993393" y="3358783"/>
            <a:ext cx="737001" cy="736138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Ovale 4">
            <a:extLst>
              <a:ext uri="{FF2B5EF4-FFF2-40B4-BE49-F238E27FC236}">
                <a16:creationId xmlns:a16="http://schemas.microsoft.com/office/drawing/2014/main" id="{B30A4437-F4BF-37C3-75E8-AC8E6AA99B42}"/>
              </a:ext>
            </a:extLst>
          </p:cNvPr>
          <p:cNvSpPr/>
          <p:nvPr/>
        </p:nvSpPr>
        <p:spPr>
          <a:xfrm rot="1978800">
            <a:off x="4548214" y="1678363"/>
            <a:ext cx="3752305" cy="1428059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Ovale 5">
            <a:extLst>
              <a:ext uri="{FF2B5EF4-FFF2-40B4-BE49-F238E27FC236}">
                <a16:creationId xmlns:a16="http://schemas.microsoft.com/office/drawing/2014/main" id="{99A19D4C-FCA9-13E0-85FC-409530C9627A}"/>
              </a:ext>
            </a:extLst>
          </p:cNvPr>
          <p:cNvSpPr/>
          <p:nvPr/>
        </p:nvSpPr>
        <p:spPr>
          <a:xfrm>
            <a:off x="2815421" y="1261663"/>
            <a:ext cx="886043" cy="720005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CasellaDiTesto 57">
            <a:extLst>
              <a:ext uri="{FF2B5EF4-FFF2-40B4-BE49-F238E27FC236}">
                <a16:creationId xmlns:a16="http://schemas.microsoft.com/office/drawing/2014/main" id="{91E89FBD-1541-76D7-1453-5D43FB0EB46E}"/>
              </a:ext>
            </a:extLst>
          </p:cNvPr>
          <p:cNvSpPr/>
          <p:nvPr/>
        </p:nvSpPr>
        <p:spPr>
          <a:xfrm>
            <a:off x="5833561" y="3901882"/>
            <a:ext cx="1525690" cy="483658"/>
          </a:xfrm>
          <a:prstGeom prst="rect">
            <a:avLst/>
          </a:prstGeom>
          <a:solidFill>
            <a:srgbClr val="ED7D31">
              <a:alpha val="50000"/>
            </a:srgb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900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CAPOLINEA LEOPOLDA  INTERCONNESSIONE CON LINEA 1</a:t>
            </a:r>
            <a:endParaRPr lang="it-IT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2" name="CasellaDiTesto 59">
            <a:extLst>
              <a:ext uri="{FF2B5EF4-FFF2-40B4-BE49-F238E27FC236}">
                <a16:creationId xmlns:a16="http://schemas.microsoft.com/office/drawing/2014/main" id="{EA949949-A690-6D6E-B17F-3A30B060D374}"/>
              </a:ext>
            </a:extLst>
          </p:cNvPr>
          <p:cNvSpPr/>
          <p:nvPr/>
        </p:nvSpPr>
        <p:spPr>
          <a:xfrm>
            <a:off x="6799630" y="1242547"/>
            <a:ext cx="1328048" cy="345158"/>
          </a:xfrm>
          <a:prstGeom prst="rect">
            <a:avLst/>
          </a:prstGeom>
          <a:solidFill>
            <a:srgbClr val="ED7D31">
              <a:alpha val="50000"/>
            </a:srgb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900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SOVRAPPOSIZIONE CON LINEA FERROVIARIA</a:t>
            </a:r>
            <a:endParaRPr lang="it-IT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3" name="CasellaDiTesto 60">
            <a:extLst>
              <a:ext uri="{FF2B5EF4-FFF2-40B4-BE49-F238E27FC236}">
                <a16:creationId xmlns:a16="http://schemas.microsoft.com/office/drawing/2014/main" id="{82D6D7EE-7930-A731-8255-F009C0E238D4}"/>
              </a:ext>
            </a:extLst>
          </p:cNvPr>
          <p:cNvSpPr/>
          <p:nvPr/>
        </p:nvSpPr>
        <p:spPr>
          <a:xfrm>
            <a:off x="2556038" y="852768"/>
            <a:ext cx="1404810" cy="322075"/>
          </a:xfrm>
          <a:prstGeom prst="rect">
            <a:avLst/>
          </a:prstGeom>
          <a:solidFill>
            <a:srgbClr val="ED7D31">
              <a:alpha val="50000"/>
            </a:srgb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SOTTO ATTRAVERSAMENTO INDIANO E FFSS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4" name="CasellaDiTesto 61">
            <a:extLst>
              <a:ext uri="{FF2B5EF4-FFF2-40B4-BE49-F238E27FC236}">
                <a16:creationId xmlns:a16="http://schemas.microsoft.com/office/drawing/2014/main" id="{009ECCC3-4430-234D-8B70-81655EA2DC8B}"/>
              </a:ext>
            </a:extLst>
          </p:cNvPr>
          <p:cNvSpPr/>
          <p:nvPr/>
        </p:nvSpPr>
        <p:spPr>
          <a:xfrm>
            <a:off x="860386" y="2563923"/>
            <a:ext cx="1043980" cy="483658"/>
          </a:xfrm>
          <a:prstGeom prst="rect">
            <a:avLst/>
          </a:prstGeom>
          <a:solidFill>
            <a:srgbClr val="ED7D31">
              <a:alpha val="50000"/>
            </a:srgbClr>
          </a:solidFill>
          <a:ln w="2844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900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AREA PIAGGE COLLEGAMENTO ALLA LINEA 4.2</a:t>
            </a:r>
            <a:endParaRPr lang="it-IT" sz="900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5" name="Ovale 6">
            <a:extLst>
              <a:ext uri="{FF2B5EF4-FFF2-40B4-BE49-F238E27FC236}">
                <a16:creationId xmlns:a16="http://schemas.microsoft.com/office/drawing/2014/main" id="{956FD5EC-AF3A-D68E-EB56-E5E7E89BF36E}"/>
              </a:ext>
            </a:extLst>
          </p:cNvPr>
          <p:cNvSpPr/>
          <p:nvPr/>
        </p:nvSpPr>
        <p:spPr>
          <a:xfrm>
            <a:off x="253485" y="1630297"/>
            <a:ext cx="2560807" cy="847090"/>
          </a:xfrm>
          <a:prstGeom prst="ellipse">
            <a:avLst/>
          </a:prstGeom>
          <a:noFill/>
          <a:ln w="381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F1ABB210-4155-3A6B-2975-36699ED403D5}"/>
              </a:ext>
            </a:extLst>
          </p:cNvPr>
          <p:cNvSpPr/>
          <p:nvPr/>
        </p:nvSpPr>
        <p:spPr>
          <a:xfrm>
            <a:off x="7243133" y="3679698"/>
            <a:ext cx="922762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PORTA AL PRATO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31" name="CasellaDiTesto 45">
            <a:extLst>
              <a:ext uri="{FF2B5EF4-FFF2-40B4-BE49-F238E27FC236}">
                <a16:creationId xmlns:a16="http://schemas.microsoft.com/office/drawing/2014/main" id="{87824B12-A51A-B630-46B2-AC9C57574306}"/>
              </a:ext>
            </a:extLst>
          </p:cNvPr>
          <p:cNvSpPr>
            <a:spLocks noChangeAspect="1"/>
          </p:cNvSpPr>
          <p:nvPr/>
        </p:nvSpPr>
        <p:spPr>
          <a:xfrm>
            <a:off x="7477541" y="4195476"/>
            <a:ext cx="854708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LEOPOLDA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6" name="Connettore 35">
            <a:extLst>
              <a:ext uri="{FF2B5EF4-FFF2-40B4-BE49-F238E27FC236}">
                <a16:creationId xmlns:a16="http://schemas.microsoft.com/office/drawing/2014/main" id="{ED273CC9-801E-D3BB-966C-EA4A365C578F}"/>
              </a:ext>
            </a:extLst>
          </p:cNvPr>
          <p:cNvSpPr>
            <a:spLocks noChangeAspect="1"/>
          </p:cNvSpPr>
          <p:nvPr/>
        </p:nvSpPr>
        <p:spPr>
          <a:xfrm>
            <a:off x="6394749" y="2620447"/>
            <a:ext cx="111833" cy="107054"/>
          </a:xfrm>
          <a:prstGeom prst="flowChartConnector">
            <a:avLst/>
          </a:prstGeom>
          <a:solidFill>
            <a:srgbClr val="70AD47"/>
          </a:solidFill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342900"/>
            <a:endParaRPr lang="it-IT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CasellaDiTesto 54">
            <a:extLst>
              <a:ext uri="{FF2B5EF4-FFF2-40B4-BE49-F238E27FC236}">
                <a16:creationId xmlns:a16="http://schemas.microsoft.com/office/drawing/2014/main" id="{C5CAD897-4509-EE61-780D-30946E927003}"/>
              </a:ext>
            </a:extLst>
          </p:cNvPr>
          <p:cNvSpPr>
            <a:spLocks noChangeAspect="1"/>
          </p:cNvSpPr>
          <p:nvPr/>
        </p:nvSpPr>
        <p:spPr>
          <a:xfrm>
            <a:off x="2311716" y="1341696"/>
            <a:ext cx="692967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VIA PUGLIA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42" name="CasellaDiTesto 58">
            <a:extLst>
              <a:ext uri="{FF2B5EF4-FFF2-40B4-BE49-F238E27FC236}">
                <a16:creationId xmlns:a16="http://schemas.microsoft.com/office/drawing/2014/main" id="{DF2CA25C-D13F-E56F-0B36-814ADA5B8B56}"/>
              </a:ext>
            </a:extLst>
          </p:cNvPr>
          <p:cNvSpPr>
            <a:spLocks noChangeAspect="1"/>
          </p:cNvSpPr>
          <p:nvPr/>
        </p:nvSpPr>
        <p:spPr>
          <a:xfrm>
            <a:off x="147587" y="2231653"/>
            <a:ext cx="540000" cy="143316"/>
          </a:xfrm>
          <a:prstGeom prst="rect">
            <a:avLst/>
          </a:prstGeom>
          <a:solidFill>
            <a:srgbClr val="ED7D31">
              <a:alpha val="50000"/>
            </a:srgbClr>
          </a:solidFill>
          <a:ln w="22320">
            <a:solidFill>
              <a:srgbClr val="7030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8100" rIns="0" bIns="8100" anchor="t">
            <a:spAutoFit/>
          </a:bodyPr>
          <a:lstStyle/>
          <a:p>
            <a:pPr algn="ctr" defTabSz="342900">
              <a:tabLst>
                <a:tab pos="306180" algn="l"/>
              </a:tabLst>
              <a:defRPr/>
            </a:pPr>
            <a:r>
              <a:rPr lang="it-IT" sz="825" spc="-1" dirty="0">
                <a:solidFill>
                  <a:srgbClr val="FFFFFF"/>
                </a:solidFill>
                <a:latin typeface="Calibri"/>
                <a:ea typeface="DejaVu Sans"/>
                <a:cs typeface="DejaVu Sans"/>
              </a:rPr>
              <a:t>LE PIAGGE</a:t>
            </a:r>
            <a:endParaRPr lang="it-IT" sz="825" spc="-1" dirty="0">
              <a:solidFill>
                <a:prstClr val="black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53904B25-495E-BFA7-3982-837F8BFA6B60}"/>
              </a:ext>
            </a:extLst>
          </p:cNvPr>
          <p:cNvSpPr/>
          <p:nvPr/>
        </p:nvSpPr>
        <p:spPr>
          <a:xfrm>
            <a:off x="8709905" y="4605067"/>
            <a:ext cx="340047" cy="431621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Segnaposto numero diapositiva 1">
            <a:extLst>
              <a:ext uri="{FF2B5EF4-FFF2-40B4-BE49-F238E27FC236}">
                <a16:creationId xmlns:a16="http://schemas.microsoft.com/office/drawing/2014/main" id="{DA2CDE98-8047-F708-8D63-6A66A9A986B4}"/>
              </a:ext>
            </a:extLst>
          </p:cNvPr>
          <p:cNvSpPr txBox="1">
            <a:spLocks/>
          </p:cNvSpPr>
          <p:nvPr/>
        </p:nvSpPr>
        <p:spPr>
          <a:xfrm>
            <a:off x="8536130" y="4605068"/>
            <a:ext cx="483081" cy="41685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it-IT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5EBF312B-3B3D-2913-B26E-08AEAD507108}"/>
              </a:ext>
            </a:extLst>
          </p:cNvPr>
          <p:cNvSpPr/>
          <p:nvPr/>
        </p:nvSpPr>
        <p:spPr>
          <a:xfrm>
            <a:off x="8712533" y="715787"/>
            <a:ext cx="340047" cy="3843133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FC43107C-B103-EF80-BD23-3E2D5C466276}"/>
              </a:ext>
            </a:extLst>
          </p:cNvPr>
          <p:cNvSpPr/>
          <p:nvPr/>
        </p:nvSpPr>
        <p:spPr>
          <a:xfrm>
            <a:off x="8769858" y="-1402128"/>
            <a:ext cx="340047" cy="309728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2BFD55C6-D00A-89B5-504F-C9F3C01ABFD0}"/>
              </a:ext>
            </a:extLst>
          </p:cNvPr>
          <p:cNvSpPr/>
          <p:nvPr/>
        </p:nvSpPr>
        <p:spPr>
          <a:xfrm>
            <a:off x="8769858" y="-1054865"/>
            <a:ext cx="340047" cy="309728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2FE264C3-8709-59D1-9DD1-8A4689B85D1B}"/>
              </a:ext>
            </a:extLst>
          </p:cNvPr>
          <p:cNvSpPr/>
          <p:nvPr/>
        </p:nvSpPr>
        <p:spPr>
          <a:xfrm>
            <a:off x="8767241" y="-707953"/>
            <a:ext cx="340047" cy="309728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6" name="Immagine 65">
            <a:extLst>
              <a:ext uri="{FF2B5EF4-FFF2-40B4-BE49-F238E27FC236}">
                <a16:creationId xmlns:a16="http://schemas.microsoft.com/office/drawing/2014/main" id="{09EF0456-DBFB-6088-AD1C-CA4CA01D8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14" y="76411"/>
            <a:ext cx="568991" cy="5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8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10A5A3A2-4E5B-A444-302C-0D6A85627233}"/>
              </a:ext>
            </a:extLst>
          </p:cNvPr>
          <p:cNvSpPr/>
          <p:nvPr/>
        </p:nvSpPr>
        <p:spPr>
          <a:xfrm rot="5400000">
            <a:off x="3084740" y="-2634760"/>
            <a:ext cx="340047" cy="6063477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5F18D9-5755-4493-A869-9B581198EF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35" b="66763"/>
          <a:stretch/>
        </p:blipFill>
        <p:spPr>
          <a:xfrm>
            <a:off x="-32211" y="724843"/>
            <a:ext cx="8568341" cy="1627883"/>
          </a:xfrm>
          <a:prstGeom prst="rect">
            <a:avLst/>
          </a:prstGeom>
        </p:spPr>
      </p:pic>
      <p:sp>
        <p:nvSpPr>
          <p:cNvPr id="9" name="CasellaDiTesto 1">
            <a:extLst>
              <a:ext uri="{FF2B5EF4-FFF2-40B4-BE49-F238E27FC236}">
                <a16:creationId xmlns:a16="http://schemas.microsoft.com/office/drawing/2014/main" id="{54F58187-6440-AA62-5E3C-6A929DB32D13}"/>
              </a:ext>
            </a:extLst>
          </p:cNvPr>
          <p:cNvSpPr/>
          <p:nvPr/>
        </p:nvSpPr>
        <p:spPr>
          <a:xfrm>
            <a:off x="831480" y="2701980"/>
            <a:ext cx="3982571" cy="1822486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defTabSz="342900">
              <a:tabLst>
                <a:tab pos="306180" algn="l"/>
              </a:tabLst>
              <a:defRPr/>
            </a:pPr>
            <a:r>
              <a:rPr lang="it-IT" sz="1200" u="sng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CARATTERISTICHE TECNICHE ROTABILI:</a:t>
            </a:r>
          </a:p>
          <a:p>
            <a:pPr defTabSz="342900">
              <a:tabLst>
                <a:tab pos="306180" algn="l"/>
              </a:tabLst>
              <a:defRPr/>
            </a:pPr>
            <a:endParaRPr lang="it-IT" sz="600" u="sng" spc="-1" dirty="0">
              <a:solidFill>
                <a:srgbClr val="000000"/>
              </a:solidFill>
              <a:latin typeface="Calibri"/>
              <a:ea typeface="DejaVu Sans"/>
              <a:cs typeface="DejaVu Sans"/>
            </a:endParaRP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Veicoli di tipo bidirezionale</a:t>
            </a: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Pianale ribassato</a:t>
            </a: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5 casse multiarticolate</a:t>
            </a: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Lunghezza compresa tra i 32 e 33,5 m</a:t>
            </a: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In caso di carico eccezionale il numero di passeggeri sarà di almeno 276 passeggeri (6 pass/mq)</a:t>
            </a:r>
          </a:p>
          <a:p>
            <a:pPr marL="214380" indent="-214380" defTabSz="342900">
              <a:buClr>
                <a:srgbClr val="000000"/>
              </a:buClr>
              <a:buFont typeface="Arial"/>
              <a:buChar char="•"/>
              <a:tabLst>
                <a:tab pos="306180" algn="l"/>
              </a:tabLst>
              <a:defRPr/>
            </a:pPr>
            <a:r>
              <a:rPr lang="it-IT" sz="1200" spc="-1" dirty="0">
                <a:solidFill>
                  <a:srgbClr val="000000"/>
                </a:solidFill>
                <a:latin typeface="Calibri"/>
                <a:ea typeface="DejaVu Sans"/>
                <a:cs typeface="DejaVu Sans"/>
              </a:rPr>
              <a:t>Interoperabile su tutte le linee del sistema tranviario fiorentino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70EB97-58D5-5AC8-0F09-7BDC2E696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4378" b="-2043"/>
          <a:stretch/>
        </p:blipFill>
        <p:spPr bwMode="auto">
          <a:xfrm>
            <a:off x="0" y="677178"/>
            <a:ext cx="8834373" cy="42105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D799895-958D-B795-8EF0-272708C6BC77}"/>
              </a:ext>
            </a:extLst>
          </p:cNvPr>
          <p:cNvSpPr txBox="1"/>
          <p:nvPr/>
        </p:nvSpPr>
        <p:spPr>
          <a:xfrm>
            <a:off x="315187" y="246525"/>
            <a:ext cx="585037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it-IT" sz="16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LINEA 4.1 – MATERIALE ROTABILE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B5AB405-89DD-926C-9307-F5D3641E4A4F}"/>
              </a:ext>
            </a:extLst>
          </p:cNvPr>
          <p:cNvSpPr/>
          <p:nvPr/>
        </p:nvSpPr>
        <p:spPr>
          <a:xfrm>
            <a:off x="8721227" y="4655227"/>
            <a:ext cx="340047" cy="431621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Segnaposto numero diapositiva 1">
            <a:extLst>
              <a:ext uri="{FF2B5EF4-FFF2-40B4-BE49-F238E27FC236}">
                <a16:creationId xmlns:a16="http://schemas.microsoft.com/office/drawing/2014/main" id="{39F4A9F0-D90C-361B-25F8-CF09CEDD664E}"/>
              </a:ext>
            </a:extLst>
          </p:cNvPr>
          <p:cNvSpPr txBox="1">
            <a:spLocks/>
          </p:cNvSpPr>
          <p:nvPr/>
        </p:nvSpPr>
        <p:spPr>
          <a:xfrm>
            <a:off x="8537899" y="4669996"/>
            <a:ext cx="483081" cy="41685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it-IT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Segnaposto numero diapositiva 1">
            <a:extLst>
              <a:ext uri="{FF2B5EF4-FFF2-40B4-BE49-F238E27FC236}">
                <a16:creationId xmlns:a16="http://schemas.microsoft.com/office/drawing/2014/main" id="{F8B6C427-A0C3-D7C2-C07D-6A163874E0F5}"/>
              </a:ext>
            </a:extLst>
          </p:cNvPr>
          <p:cNvSpPr txBox="1">
            <a:spLocks/>
          </p:cNvSpPr>
          <p:nvPr/>
        </p:nvSpPr>
        <p:spPr>
          <a:xfrm>
            <a:off x="8536130" y="4605068"/>
            <a:ext cx="483081" cy="41685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endParaRPr lang="it-IT" sz="1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C2BE8BF-4FD0-18E6-1413-DD8C8AAB68AC}"/>
              </a:ext>
            </a:extLst>
          </p:cNvPr>
          <p:cNvSpPr/>
          <p:nvPr/>
        </p:nvSpPr>
        <p:spPr>
          <a:xfrm>
            <a:off x="8712533" y="715787"/>
            <a:ext cx="340047" cy="3843133"/>
          </a:xfrm>
          <a:prstGeom prst="rect">
            <a:avLst/>
          </a:prstGeom>
          <a:solidFill>
            <a:srgbClr val="CF0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it-IT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F4DC7DF7-2C9A-BF77-BCCF-5C97A70189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914" y="76411"/>
            <a:ext cx="568991" cy="5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7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2524</TotalTime>
  <Words>659</Words>
  <Application>Microsoft Office PowerPoint</Application>
  <PresentationFormat>Presentazione su schermo (16:9)</PresentationFormat>
  <Paragraphs>129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12</vt:i4>
      </vt:variant>
      <vt:variant>
        <vt:lpstr>Titoli diapositive</vt:lpstr>
      </vt:variant>
      <vt:variant>
        <vt:i4>7</vt:i4>
      </vt:variant>
    </vt:vector>
  </HeadingPairs>
  <TitlesOfParts>
    <vt:vector size="28" baseType="lpstr">
      <vt:lpstr>Arial</vt:lpstr>
      <vt:lpstr>Calibri</vt:lpstr>
      <vt:lpstr>Calibri Light</vt:lpstr>
      <vt:lpstr>DejaVu Sans</vt:lpstr>
      <vt:lpstr>Maven Pro</vt:lpstr>
      <vt:lpstr>Symbol</vt:lpstr>
      <vt:lpstr>Times New Roman</vt:lpstr>
      <vt:lpstr>Verdana</vt:lpstr>
      <vt:lpstr>Wingdings</vt:lpstr>
      <vt:lpstr>Simple Light</vt:lpstr>
      <vt:lpstr>Simple Light</vt:lpstr>
      <vt:lpstr>Simple Light</vt:lpstr>
      <vt:lpstr>Simple Light</vt:lpstr>
      <vt:lpstr>Simple Light</vt:lpstr>
      <vt:lpstr>Simple Light</vt:lpstr>
      <vt:lpstr>Simple Light</vt:lpstr>
      <vt:lpstr>Simple Light</vt:lpstr>
      <vt:lpstr>Simple Light</vt:lpstr>
      <vt:lpstr>Simple Light</vt:lpstr>
      <vt:lpstr>Simple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AA15994</dc:creator>
  <dc:description/>
  <cp:lastModifiedBy>RegioneToscana</cp:lastModifiedBy>
  <cp:revision>103</cp:revision>
  <cp:lastPrinted>2025-01-31T12:41:21Z</cp:lastPrinted>
  <dcterms:modified xsi:type="dcterms:W3CDTF">2025-01-31T12:02:06Z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6</vt:i4>
  </property>
  <property fmtid="{D5CDD505-2E9C-101B-9397-08002B2CF9AE}" pid="3" name="PresentationFormat">
    <vt:lpwstr>Presentazione su schermo (16:9)</vt:lpwstr>
  </property>
  <property fmtid="{D5CDD505-2E9C-101B-9397-08002B2CF9AE}" pid="4" name="Slides">
    <vt:i4>6</vt:i4>
  </property>
</Properties>
</file>